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96" r:id="rId3"/>
    <p:sldId id="309" r:id="rId4"/>
    <p:sldId id="308" r:id="rId5"/>
    <p:sldId id="310" r:id="rId6"/>
    <p:sldId id="311" r:id="rId7"/>
    <p:sldId id="312" r:id="rId8"/>
    <p:sldId id="313" r:id="rId9"/>
    <p:sldId id="314" r:id="rId10"/>
    <p:sldId id="315" r:id="rId11"/>
    <p:sldId id="319" r:id="rId12"/>
    <p:sldId id="320" r:id="rId13"/>
    <p:sldId id="316" r:id="rId14"/>
    <p:sldId id="321" r:id="rId15"/>
    <p:sldId id="317" r:id="rId16"/>
    <p:sldId id="324" r:id="rId17"/>
    <p:sldId id="323" r:id="rId18"/>
    <p:sldId id="325" r:id="rId19"/>
    <p:sldId id="318" r:id="rId20"/>
    <p:sldId id="293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69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35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9" d="100"/>
          <a:sy n="79" d="100"/>
        </p:scale>
        <p:origin x="4720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6E3290-17CB-49D7-9747-709ADB8EA6E2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68151C9-6CE9-4E97-9830-B2411BCDBB9D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b="0" i="0"/>
            <a:t>Referrer visits the charity's website and navigates to the "Our Clients" then "</a:t>
          </a:r>
          <a:r>
            <a:rPr lang="en-GB"/>
            <a:t>Contact” </a:t>
          </a:r>
          <a:r>
            <a:rPr lang="en-GB" b="0" i="0"/>
            <a:t>section.</a:t>
          </a:r>
          <a:endParaRPr lang="en-US"/>
        </a:p>
      </dgm:t>
    </dgm:pt>
    <dgm:pt modelId="{918A6386-1F10-48E4-82CE-FC0CE2465AED}" type="parTrans" cxnId="{6CDE6FDD-84BF-4076-8494-ED88C55F3266}">
      <dgm:prSet/>
      <dgm:spPr/>
      <dgm:t>
        <a:bodyPr/>
        <a:lstStyle/>
        <a:p>
          <a:endParaRPr lang="en-US"/>
        </a:p>
      </dgm:t>
    </dgm:pt>
    <dgm:pt modelId="{CFD30F67-8A0D-4DC6-A94A-8387D8B1A86D}" type="sibTrans" cxnId="{6CDE6FDD-84BF-4076-8494-ED88C55F3266}">
      <dgm:prSet/>
      <dgm:spPr/>
      <dgm:t>
        <a:bodyPr/>
        <a:lstStyle/>
        <a:p>
          <a:endParaRPr lang="en-US"/>
        </a:p>
      </dgm:t>
    </dgm:pt>
    <dgm:pt modelId="{A6A4A4DA-6D8C-474A-B895-906C5F05F76E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b="0" i="0"/>
            <a:t>Referrer downloads the referral document from the "Contact" page and completes it.</a:t>
          </a:r>
          <a:endParaRPr lang="en-US"/>
        </a:p>
      </dgm:t>
    </dgm:pt>
    <dgm:pt modelId="{A25D22CC-6321-4F8D-BCB3-C7D9A035EB42}" type="parTrans" cxnId="{E3F7C24F-DF1F-4C11-B934-E3D17DC865F2}">
      <dgm:prSet/>
      <dgm:spPr/>
      <dgm:t>
        <a:bodyPr/>
        <a:lstStyle/>
        <a:p>
          <a:endParaRPr lang="en-US"/>
        </a:p>
      </dgm:t>
    </dgm:pt>
    <dgm:pt modelId="{A435D351-1A93-429C-9524-C36CD17603F2}" type="sibTrans" cxnId="{E3F7C24F-DF1F-4C11-B934-E3D17DC865F2}">
      <dgm:prSet/>
      <dgm:spPr/>
      <dgm:t>
        <a:bodyPr/>
        <a:lstStyle/>
        <a:p>
          <a:endParaRPr lang="en-US"/>
        </a:p>
      </dgm:t>
    </dgm:pt>
    <dgm:pt modelId="{86D062E7-B836-424F-A10C-AE75C2B70652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b="0" i="0"/>
            <a:t>Referrer returns the completed document to support@blacklivesmentored.com.</a:t>
          </a:r>
          <a:endParaRPr lang="en-US"/>
        </a:p>
      </dgm:t>
    </dgm:pt>
    <dgm:pt modelId="{F47609B9-46E9-4B12-822C-F939A5C352F6}" type="parTrans" cxnId="{A2BADD2B-E7F2-4606-B11B-48EC585EED53}">
      <dgm:prSet/>
      <dgm:spPr/>
      <dgm:t>
        <a:bodyPr/>
        <a:lstStyle/>
        <a:p>
          <a:endParaRPr lang="en-US"/>
        </a:p>
      </dgm:t>
    </dgm:pt>
    <dgm:pt modelId="{150EC229-6ED9-4F13-AD62-C05AA0B3B52B}" type="sibTrans" cxnId="{A2BADD2B-E7F2-4606-B11B-48EC585EED53}">
      <dgm:prSet/>
      <dgm:spPr/>
      <dgm:t>
        <a:bodyPr/>
        <a:lstStyle/>
        <a:p>
          <a:endParaRPr lang="en-US"/>
        </a:p>
      </dgm:t>
    </dgm:pt>
    <dgm:pt modelId="{8A4572F4-A491-4C65-B44A-ACD02F2793FC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b="0" i="0"/>
            <a:t>Coordinator receives and reviews the referral.</a:t>
          </a:r>
          <a:endParaRPr lang="en-US"/>
        </a:p>
      </dgm:t>
    </dgm:pt>
    <dgm:pt modelId="{700B0A4A-764C-48B7-9593-36668FBC1383}" type="parTrans" cxnId="{ED7DDE6E-AA9E-4C14-A515-365BD0E99736}">
      <dgm:prSet/>
      <dgm:spPr/>
      <dgm:t>
        <a:bodyPr/>
        <a:lstStyle/>
        <a:p>
          <a:endParaRPr lang="en-US"/>
        </a:p>
      </dgm:t>
    </dgm:pt>
    <dgm:pt modelId="{2147D756-EF9A-49C0-9195-2FFB299A35E7}" type="sibTrans" cxnId="{ED7DDE6E-AA9E-4C14-A515-365BD0E99736}">
      <dgm:prSet/>
      <dgm:spPr/>
      <dgm:t>
        <a:bodyPr/>
        <a:lstStyle/>
        <a:p>
          <a:endParaRPr lang="en-US"/>
        </a:p>
      </dgm:t>
    </dgm:pt>
    <dgm:pt modelId="{69F9AF81-5E54-48A9-B86C-5305D22984AA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b="0" i="0"/>
            <a:t>Coordinator contacts both the referrer and the client to discuss concerns and gather additional information.</a:t>
          </a:r>
          <a:endParaRPr lang="en-US"/>
        </a:p>
      </dgm:t>
    </dgm:pt>
    <dgm:pt modelId="{CE58A918-39D3-4385-974C-74E1B007CE68}" type="parTrans" cxnId="{7A717CF9-2BC9-4F2A-8AAC-47BF7BD00F8D}">
      <dgm:prSet/>
      <dgm:spPr/>
      <dgm:t>
        <a:bodyPr/>
        <a:lstStyle/>
        <a:p>
          <a:endParaRPr lang="en-US"/>
        </a:p>
      </dgm:t>
    </dgm:pt>
    <dgm:pt modelId="{FC751165-7CA7-4CAE-9D08-F588CE465DD9}" type="sibTrans" cxnId="{7A717CF9-2BC9-4F2A-8AAC-47BF7BD00F8D}">
      <dgm:prSet/>
      <dgm:spPr/>
      <dgm:t>
        <a:bodyPr/>
        <a:lstStyle/>
        <a:p>
          <a:endParaRPr lang="en-US"/>
        </a:p>
      </dgm:t>
    </dgm:pt>
    <dgm:pt modelId="{E6994798-DC3D-41A4-8727-5C2C41C5561C}" type="pres">
      <dgm:prSet presAssocID="{8C6E3290-17CB-49D7-9747-709ADB8EA6E2}" presName="root" presStyleCnt="0">
        <dgm:presLayoutVars>
          <dgm:dir/>
          <dgm:resizeHandles val="exact"/>
        </dgm:presLayoutVars>
      </dgm:prSet>
      <dgm:spPr/>
    </dgm:pt>
    <dgm:pt modelId="{5832866D-F00F-4CA9-9F0F-716BEEE2B6A2}" type="pres">
      <dgm:prSet presAssocID="{E68151C9-6CE9-4E97-9830-B2411BCDBB9D}" presName="compNode" presStyleCnt="0"/>
      <dgm:spPr/>
    </dgm:pt>
    <dgm:pt modelId="{232FDB80-E274-499A-A9CB-BCC3C9E18508}" type="pres">
      <dgm:prSet presAssocID="{E68151C9-6CE9-4E97-9830-B2411BCDBB9D}" presName="iconBgRect" presStyleLbl="bgShp" presStyleIdx="0" presStyleCnt="5"/>
      <dgm:spPr/>
    </dgm:pt>
    <dgm:pt modelId="{D8AFC9B0-478A-4086-A97A-B578EB9BF081}" type="pres">
      <dgm:prSet presAssocID="{E68151C9-6CE9-4E97-9830-B2411BCDBB9D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arget Audience"/>
        </a:ext>
      </dgm:extLst>
    </dgm:pt>
    <dgm:pt modelId="{C382CF6F-FD70-4FE4-AC70-4E0204D1CF41}" type="pres">
      <dgm:prSet presAssocID="{E68151C9-6CE9-4E97-9830-B2411BCDBB9D}" presName="spaceRect" presStyleCnt="0"/>
      <dgm:spPr/>
    </dgm:pt>
    <dgm:pt modelId="{413B7A64-9D39-4526-AB11-D16895E4D168}" type="pres">
      <dgm:prSet presAssocID="{E68151C9-6CE9-4E97-9830-B2411BCDBB9D}" presName="textRect" presStyleLbl="revTx" presStyleIdx="0" presStyleCnt="5">
        <dgm:presLayoutVars>
          <dgm:chMax val="1"/>
          <dgm:chPref val="1"/>
        </dgm:presLayoutVars>
      </dgm:prSet>
      <dgm:spPr/>
    </dgm:pt>
    <dgm:pt modelId="{12058132-0E37-40A1-9BB8-08E567BB8F3A}" type="pres">
      <dgm:prSet presAssocID="{CFD30F67-8A0D-4DC6-A94A-8387D8B1A86D}" presName="sibTrans" presStyleCnt="0"/>
      <dgm:spPr/>
    </dgm:pt>
    <dgm:pt modelId="{88B44C44-3B9B-408F-BB06-B52C495FACCD}" type="pres">
      <dgm:prSet presAssocID="{A6A4A4DA-6D8C-474A-B895-906C5F05F76E}" presName="compNode" presStyleCnt="0"/>
      <dgm:spPr/>
    </dgm:pt>
    <dgm:pt modelId="{EE3D4C2E-F7C2-43C4-9A46-B2A7BEEF51BB}" type="pres">
      <dgm:prSet presAssocID="{A6A4A4DA-6D8C-474A-B895-906C5F05F76E}" presName="iconBgRect" presStyleLbl="bgShp" presStyleIdx="1" presStyleCnt="5"/>
      <dgm:spPr/>
    </dgm:pt>
    <dgm:pt modelId="{2DEA325C-5328-43D3-AC2A-FC05402AF33A}" type="pres">
      <dgm:prSet presAssocID="{A6A4A4DA-6D8C-474A-B895-906C5F05F76E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wnload"/>
        </a:ext>
      </dgm:extLst>
    </dgm:pt>
    <dgm:pt modelId="{655D660E-06A0-407E-B29D-957055A40B95}" type="pres">
      <dgm:prSet presAssocID="{A6A4A4DA-6D8C-474A-B895-906C5F05F76E}" presName="spaceRect" presStyleCnt="0"/>
      <dgm:spPr/>
    </dgm:pt>
    <dgm:pt modelId="{95F44162-919C-44E2-A780-87DE693A3E27}" type="pres">
      <dgm:prSet presAssocID="{A6A4A4DA-6D8C-474A-B895-906C5F05F76E}" presName="textRect" presStyleLbl="revTx" presStyleIdx="1" presStyleCnt="5">
        <dgm:presLayoutVars>
          <dgm:chMax val="1"/>
          <dgm:chPref val="1"/>
        </dgm:presLayoutVars>
      </dgm:prSet>
      <dgm:spPr/>
    </dgm:pt>
    <dgm:pt modelId="{E1123A12-A6F8-4684-9FA6-F56D11276298}" type="pres">
      <dgm:prSet presAssocID="{A435D351-1A93-429C-9524-C36CD17603F2}" presName="sibTrans" presStyleCnt="0"/>
      <dgm:spPr/>
    </dgm:pt>
    <dgm:pt modelId="{2D3179B2-999C-45AF-8606-A88B893009F8}" type="pres">
      <dgm:prSet presAssocID="{86D062E7-B836-424F-A10C-AE75C2B70652}" presName="compNode" presStyleCnt="0"/>
      <dgm:spPr/>
    </dgm:pt>
    <dgm:pt modelId="{4840EB49-4C86-45C4-876D-3A692736F305}" type="pres">
      <dgm:prSet presAssocID="{86D062E7-B836-424F-A10C-AE75C2B70652}" presName="iconBgRect" presStyleLbl="bgShp" presStyleIdx="2" presStyleCnt="5"/>
      <dgm:spPr/>
    </dgm:pt>
    <dgm:pt modelId="{A596C382-A1FB-4B61-ABED-88F23372D857}" type="pres">
      <dgm:prSet presAssocID="{86D062E7-B836-424F-A10C-AE75C2B70652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end"/>
        </a:ext>
      </dgm:extLst>
    </dgm:pt>
    <dgm:pt modelId="{9659B7AE-891D-4AA3-9EC7-8DC8AA866C9C}" type="pres">
      <dgm:prSet presAssocID="{86D062E7-B836-424F-A10C-AE75C2B70652}" presName="spaceRect" presStyleCnt="0"/>
      <dgm:spPr/>
    </dgm:pt>
    <dgm:pt modelId="{39D950DE-D32B-487C-8CFD-E03DF03001BE}" type="pres">
      <dgm:prSet presAssocID="{86D062E7-B836-424F-A10C-AE75C2B70652}" presName="textRect" presStyleLbl="revTx" presStyleIdx="2" presStyleCnt="5">
        <dgm:presLayoutVars>
          <dgm:chMax val="1"/>
          <dgm:chPref val="1"/>
        </dgm:presLayoutVars>
      </dgm:prSet>
      <dgm:spPr/>
    </dgm:pt>
    <dgm:pt modelId="{0145FA01-68AA-4E00-9003-715C5531C81F}" type="pres">
      <dgm:prSet presAssocID="{150EC229-6ED9-4F13-AD62-C05AA0B3B52B}" presName="sibTrans" presStyleCnt="0"/>
      <dgm:spPr/>
    </dgm:pt>
    <dgm:pt modelId="{4F30C014-1297-4AD7-A666-2B59EF3AD587}" type="pres">
      <dgm:prSet presAssocID="{8A4572F4-A491-4C65-B44A-ACD02F2793FC}" presName="compNode" presStyleCnt="0"/>
      <dgm:spPr/>
    </dgm:pt>
    <dgm:pt modelId="{C2943B64-27EB-459A-A96E-D70F631BFF0C}" type="pres">
      <dgm:prSet presAssocID="{8A4572F4-A491-4C65-B44A-ACD02F2793FC}" presName="iconBgRect" presStyleLbl="bgShp" presStyleIdx="3" presStyleCnt="5"/>
      <dgm:spPr/>
    </dgm:pt>
    <dgm:pt modelId="{B085AB37-0509-4239-95F6-9EF243114394}" type="pres">
      <dgm:prSet presAssocID="{8A4572F4-A491-4C65-B44A-ACD02F2793FC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hare With Person"/>
        </a:ext>
      </dgm:extLst>
    </dgm:pt>
    <dgm:pt modelId="{394080BB-3551-4579-9DBA-A571A33EC821}" type="pres">
      <dgm:prSet presAssocID="{8A4572F4-A491-4C65-B44A-ACD02F2793FC}" presName="spaceRect" presStyleCnt="0"/>
      <dgm:spPr/>
    </dgm:pt>
    <dgm:pt modelId="{33BAD2FA-13EA-4377-AFDD-DA01B3E906AC}" type="pres">
      <dgm:prSet presAssocID="{8A4572F4-A491-4C65-B44A-ACD02F2793FC}" presName="textRect" presStyleLbl="revTx" presStyleIdx="3" presStyleCnt="5">
        <dgm:presLayoutVars>
          <dgm:chMax val="1"/>
          <dgm:chPref val="1"/>
        </dgm:presLayoutVars>
      </dgm:prSet>
      <dgm:spPr/>
    </dgm:pt>
    <dgm:pt modelId="{852747F5-A49C-4FF2-A8B4-C1245A2C72DA}" type="pres">
      <dgm:prSet presAssocID="{2147D756-EF9A-49C0-9195-2FFB299A35E7}" presName="sibTrans" presStyleCnt="0"/>
      <dgm:spPr/>
    </dgm:pt>
    <dgm:pt modelId="{210B2B9B-62D6-467A-8020-844E857915DE}" type="pres">
      <dgm:prSet presAssocID="{69F9AF81-5E54-48A9-B86C-5305D22984AA}" presName="compNode" presStyleCnt="0"/>
      <dgm:spPr/>
    </dgm:pt>
    <dgm:pt modelId="{80A21653-62AD-4B45-9901-07DC4BEF7736}" type="pres">
      <dgm:prSet presAssocID="{69F9AF81-5E54-48A9-B86C-5305D22984AA}" presName="iconBgRect" presStyleLbl="bgShp" presStyleIdx="4" presStyleCnt="5"/>
      <dgm:spPr/>
    </dgm:pt>
    <dgm:pt modelId="{441CE153-A953-4873-85B3-D729AE5A982E}" type="pres">
      <dgm:prSet presAssocID="{69F9AF81-5E54-48A9-B86C-5305D22984AA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ard Room"/>
        </a:ext>
      </dgm:extLst>
    </dgm:pt>
    <dgm:pt modelId="{E8347B56-D777-4132-86BA-3014655BBAA3}" type="pres">
      <dgm:prSet presAssocID="{69F9AF81-5E54-48A9-B86C-5305D22984AA}" presName="spaceRect" presStyleCnt="0"/>
      <dgm:spPr/>
    </dgm:pt>
    <dgm:pt modelId="{104A6348-EEA2-4DA6-B7E0-9C30CD25630B}" type="pres">
      <dgm:prSet presAssocID="{69F9AF81-5E54-48A9-B86C-5305D22984AA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27A2B404-E072-4ECC-823B-F505E8F10DFA}" type="presOf" srcId="{A6A4A4DA-6D8C-474A-B895-906C5F05F76E}" destId="{95F44162-919C-44E2-A780-87DE693A3E27}" srcOrd="0" destOrd="0" presId="urn:microsoft.com/office/officeart/2018/5/layout/IconCircleLabelList"/>
    <dgm:cxn modelId="{62FB5629-72E9-4638-872D-077F10BB700A}" type="presOf" srcId="{86D062E7-B836-424F-A10C-AE75C2B70652}" destId="{39D950DE-D32B-487C-8CFD-E03DF03001BE}" srcOrd="0" destOrd="0" presId="urn:microsoft.com/office/officeart/2018/5/layout/IconCircleLabelList"/>
    <dgm:cxn modelId="{A2BADD2B-E7F2-4606-B11B-48EC585EED53}" srcId="{8C6E3290-17CB-49D7-9747-709ADB8EA6E2}" destId="{86D062E7-B836-424F-A10C-AE75C2B70652}" srcOrd="2" destOrd="0" parTransId="{F47609B9-46E9-4B12-822C-F939A5C352F6}" sibTransId="{150EC229-6ED9-4F13-AD62-C05AA0B3B52B}"/>
    <dgm:cxn modelId="{E3F7C24F-DF1F-4C11-B934-E3D17DC865F2}" srcId="{8C6E3290-17CB-49D7-9747-709ADB8EA6E2}" destId="{A6A4A4DA-6D8C-474A-B895-906C5F05F76E}" srcOrd="1" destOrd="0" parTransId="{A25D22CC-6321-4F8D-BCB3-C7D9A035EB42}" sibTransId="{A435D351-1A93-429C-9524-C36CD17603F2}"/>
    <dgm:cxn modelId="{ED7DDE6E-AA9E-4C14-A515-365BD0E99736}" srcId="{8C6E3290-17CB-49D7-9747-709ADB8EA6E2}" destId="{8A4572F4-A491-4C65-B44A-ACD02F2793FC}" srcOrd="3" destOrd="0" parTransId="{700B0A4A-764C-48B7-9593-36668FBC1383}" sibTransId="{2147D756-EF9A-49C0-9195-2FFB299A35E7}"/>
    <dgm:cxn modelId="{B31CBC81-04C7-4E07-AF3F-8836E48D25AC}" type="presOf" srcId="{69F9AF81-5E54-48A9-B86C-5305D22984AA}" destId="{104A6348-EEA2-4DA6-B7E0-9C30CD25630B}" srcOrd="0" destOrd="0" presId="urn:microsoft.com/office/officeart/2018/5/layout/IconCircleLabelList"/>
    <dgm:cxn modelId="{D4C24EAD-1E57-4126-AC4B-B9568136F5D3}" type="presOf" srcId="{8A4572F4-A491-4C65-B44A-ACD02F2793FC}" destId="{33BAD2FA-13EA-4377-AFDD-DA01B3E906AC}" srcOrd="0" destOrd="0" presId="urn:microsoft.com/office/officeart/2018/5/layout/IconCircleLabelList"/>
    <dgm:cxn modelId="{3FE2E6B5-18D1-43FE-9D59-1A44505AD25F}" type="presOf" srcId="{E68151C9-6CE9-4E97-9830-B2411BCDBB9D}" destId="{413B7A64-9D39-4526-AB11-D16895E4D168}" srcOrd="0" destOrd="0" presId="urn:microsoft.com/office/officeart/2018/5/layout/IconCircleLabelList"/>
    <dgm:cxn modelId="{19B0F3C2-3D41-479D-AB5A-34453A130558}" type="presOf" srcId="{8C6E3290-17CB-49D7-9747-709ADB8EA6E2}" destId="{E6994798-DC3D-41A4-8727-5C2C41C5561C}" srcOrd="0" destOrd="0" presId="urn:microsoft.com/office/officeart/2018/5/layout/IconCircleLabelList"/>
    <dgm:cxn modelId="{6CDE6FDD-84BF-4076-8494-ED88C55F3266}" srcId="{8C6E3290-17CB-49D7-9747-709ADB8EA6E2}" destId="{E68151C9-6CE9-4E97-9830-B2411BCDBB9D}" srcOrd="0" destOrd="0" parTransId="{918A6386-1F10-48E4-82CE-FC0CE2465AED}" sibTransId="{CFD30F67-8A0D-4DC6-A94A-8387D8B1A86D}"/>
    <dgm:cxn modelId="{7A717CF9-2BC9-4F2A-8AAC-47BF7BD00F8D}" srcId="{8C6E3290-17CB-49D7-9747-709ADB8EA6E2}" destId="{69F9AF81-5E54-48A9-B86C-5305D22984AA}" srcOrd="4" destOrd="0" parTransId="{CE58A918-39D3-4385-974C-74E1B007CE68}" sibTransId="{FC751165-7CA7-4CAE-9D08-F588CE465DD9}"/>
    <dgm:cxn modelId="{2D013F24-9466-4F93-9B57-7D1EBE7D7AD4}" type="presParOf" srcId="{E6994798-DC3D-41A4-8727-5C2C41C5561C}" destId="{5832866D-F00F-4CA9-9F0F-716BEEE2B6A2}" srcOrd="0" destOrd="0" presId="urn:microsoft.com/office/officeart/2018/5/layout/IconCircleLabelList"/>
    <dgm:cxn modelId="{C9685E73-4C1E-4A00-80D0-D5136FE3F36C}" type="presParOf" srcId="{5832866D-F00F-4CA9-9F0F-716BEEE2B6A2}" destId="{232FDB80-E274-499A-A9CB-BCC3C9E18508}" srcOrd="0" destOrd="0" presId="urn:microsoft.com/office/officeart/2018/5/layout/IconCircleLabelList"/>
    <dgm:cxn modelId="{455FD349-BCCD-4DC1-9BFE-8153BF0CA814}" type="presParOf" srcId="{5832866D-F00F-4CA9-9F0F-716BEEE2B6A2}" destId="{D8AFC9B0-478A-4086-A97A-B578EB9BF081}" srcOrd="1" destOrd="0" presId="urn:microsoft.com/office/officeart/2018/5/layout/IconCircleLabelList"/>
    <dgm:cxn modelId="{E1377744-7C82-4639-896B-CA1573ED1059}" type="presParOf" srcId="{5832866D-F00F-4CA9-9F0F-716BEEE2B6A2}" destId="{C382CF6F-FD70-4FE4-AC70-4E0204D1CF41}" srcOrd="2" destOrd="0" presId="urn:microsoft.com/office/officeart/2018/5/layout/IconCircleLabelList"/>
    <dgm:cxn modelId="{F4F43091-FD28-46C4-B18E-DE518DAEA868}" type="presParOf" srcId="{5832866D-F00F-4CA9-9F0F-716BEEE2B6A2}" destId="{413B7A64-9D39-4526-AB11-D16895E4D168}" srcOrd="3" destOrd="0" presId="urn:microsoft.com/office/officeart/2018/5/layout/IconCircleLabelList"/>
    <dgm:cxn modelId="{A7A9CAB2-E180-4A65-B33A-FB8FC0CE73AA}" type="presParOf" srcId="{E6994798-DC3D-41A4-8727-5C2C41C5561C}" destId="{12058132-0E37-40A1-9BB8-08E567BB8F3A}" srcOrd="1" destOrd="0" presId="urn:microsoft.com/office/officeart/2018/5/layout/IconCircleLabelList"/>
    <dgm:cxn modelId="{0180A6CD-427F-40D5-8401-DA4210A05938}" type="presParOf" srcId="{E6994798-DC3D-41A4-8727-5C2C41C5561C}" destId="{88B44C44-3B9B-408F-BB06-B52C495FACCD}" srcOrd="2" destOrd="0" presId="urn:microsoft.com/office/officeart/2018/5/layout/IconCircleLabelList"/>
    <dgm:cxn modelId="{7B29FA3E-F381-498A-9834-9B31CA7B51AC}" type="presParOf" srcId="{88B44C44-3B9B-408F-BB06-B52C495FACCD}" destId="{EE3D4C2E-F7C2-43C4-9A46-B2A7BEEF51BB}" srcOrd="0" destOrd="0" presId="urn:microsoft.com/office/officeart/2018/5/layout/IconCircleLabelList"/>
    <dgm:cxn modelId="{E9FC05F7-315D-4244-90A3-861365450257}" type="presParOf" srcId="{88B44C44-3B9B-408F-BB06-B52C495FACCD}" destId="{2DEA325C-5328-43D3-AC2A-FC05402AF33A}" srcOrd="1" destOrd="0" presId="urn:microsoft.com/office/officeart/2018/5/layout/IconCircleLabelList"/>
    <dgm:cxn modelId="{6D58CA8C-A095-424D-9382-868429DD6C9F}" type="presParOf" srcId="{88B44C44-3B9B-408F-BB06-B52C495FACCD}" destId="{655D660E-06A0-407E-B29D-957055A40B95}" srcOrd="2" destOrd="0" presId="urn:microsoft.com/office/officeart/2018/5/layout/IconCircleLabelList"/>
    <dgm:cxn modelId="{A362E2C6-C4FD-4E1D-8A4D-7AEAE39FDA26}" type="presParOf" srcId="{88B44C44-3B9B-408F-BB06-B52C495FACCD}" destId="{95F44162-919C-44E2-A780-87DE693A3E27}" srcOrd="3" destOrd="0" presId="urn:microsoft.com/office/officeart/2018/5/layout/IconCircleLabelList"/>
    <dgm:cxn modelId="{907A38F6-7AA5-47D8-86E7-2D64139CB0E0}" type="presParOf" srcId="{E6994798-DC3D-41A4-8727-5C2C41C5561C}" destId="{E1123A12-A6F8-4684-9FA6-F56D11276298}" srcOrd="3" destOrd="0" presId="urn:microsoft.com/office/officeart/2018/5/layout/IconCircleLabelList"/>
    <dgm:cxn modelId="{DBB02CE9-B9EA-4505-95EE-B6E4B4E62C28}" type="presParOf" srcId="{E6994798-DC3D-41A4-8727-5C2C41C5561C}" destId="{2D3179B2-999C-45AF-8606-A88B893009F8}" srcOrd="4" destOrd="0" presId="urn:microsoft.com/office/officeart/2018/5/layout/IconCircleLabelList"/>
    <dgm:cxn modelId="{7D814F17-4EF9-4ED3-9F3B-07926A3887F6}" type="presParOf" srcId="{2D3179B2-999C-45AF-8606-A88B893009F8}" destId="{4840EB49-4C86-45C4-876D-3A692736F305}" srcOrd="0" destOrd="0" presId="urn:microsoft.com/office/officeart/2018/5/layout/IconCircleLabelList"/>
    <dgm:cxn modelId="{5D3D369C-5F48-4C3C-8076-B3E9F26A85B9}" type="presParOf" srcId="{2D3179B2-999C-45AF-8606-A88B893009F8}" destId="{A596C382-A1FB-4B61-ABED-88F23372D857}" srcOrd="1" destOrd="0" presId="urn:microsoft.com/office/officeart/2018/5/layout/IconCircleLabelList"/>
    <dgm:cxn modelId="{77CED872-C3FA-4CE7-B6E2-C1091AD241AC}" type="presParOf" srcId="{2D3179B2-999C-45AF-8606-A88B893009F8}" destId="{9659B7AE-891D-4AA3-9EC7-8DC8AA866C9C}" srcOrd="2" destOrd="0" presId="urn:microsoft.com/office/officeart/2018/5/layout/IconCircleLabelList"/>
    <dgm:cxn modelId="{B5CC731B-14BC-4502-872A-2FC096FF6E79}" type="presParOf" srcId="{2D3179B2-999C-45AF-8606-A88B893009F8}" destId="{39D950DE-D32B-487C-8CFD-E03DF03001BE}" srcOrd="3" destOrd="0" presId="urn:microsoft.com/office/officeart/2018/5/layout/IconCircleLabelList"/>
    <dgm:cxn modelId="{514CCDDC-8A8D-4FA6-A644-84EA269AA2BC}" type="presParOf" srcId="{E6994798-DC3D-41A4-8727-5C2C41C5561C}" destId="{0145FA01-68AA-4E00-9003-715C5531C81F}" srcOrd="5" destOrd="0" presId="urn:microsoft.com/office/officeart/2018/5/layout/IconCircleLabelList"/>
    <dgm:cxn modelId="{299C8FBA-7886-40F2-BDF5-338F764CB044}" type="presParOf" srcId="{E6994798-DC3D-41A4-8727-5C2C41C5561C}" destId="{4F30C014-1297-4AD7-A666-2B59EF3AD587}" srcOrd="6" destOrd="0" presId="urn:microsoft.com/office/officeart/2018/5/layout/IconCircleLabelList"/>
    <dgm:cxn modelId="{65DBA037-F17A-4514-8F72-08A63DEF586B}" type="presParOf" srcId="{4F30C014-1297-4AD7-A666-2B59EF3AD587}" destId="{C2943B64-27EB-459A-A96E-D70F631BFF0C}" srcOrd="0" destOrd="0" presId="urn:microsoft.com/office/officeart/2018/5/layout/IconCircleLabelList"/>
    <dgm:cxn modelId="{ECB00E4C-0A5F-4429-9506-7A89C7D935A6}" type="presParOf" srcId="{4F30C014-1297-4AD7-A666-2B59EF3AD587}" destId="{B085AB37-0509-4239-95F6-9EF243114394}" srcOrd="1" destOrd="0" presId="urn:microsoft.com/office/officeart/2018/5/layout/IconCircleLabelList"/>
    <dgm:cxn modelId="{1F49ABDB-231B-44A0-84CD-2DA5BD82B2E2}" type="presParOf" srcId="{4F30C014-1297-4AD7-A666-2B59EF3AD587}" destId="{394080BB-3551-4579-9DBA-A571A33EC821}" srcOrd="2" destOrd="0" presId="urn:microsoft.com/office/officeart/2018/5/layout/IconCircleLabelList"/>
    <dgm:cxn modelId="{11F774C0-E588-498C-A489-953CA0703A38}" type="presParOf" srcId="{4F30C014-1297-4AD7-A666-2B59EF3AD587}" destId="{33BAD2FA-13EA-4377-AFDD-DA01B3E906AC}" srcOrd="3" destOrd="0" presId="urn:microsoft.com/office/officeart/2018/5/layout/IconCircleLabelList"/>
    <dgm:cxn modelId="{7825B439-B4B9-4046-8355-C74230B85977}" type="presParOf" srcId="{E6994798-DC3D-41A4-8727-5C2C41C5561C}" destId="{852747F5-A49C-4FF2-A8B4-C1245A2C72DA}" srcOrd="7" destOrd="0" presId="urn:microsoft.com/office/officeart/2018/5/layout/IconCircleLabelList"/>
    <dgm:cxn modelId="{8EBA0F3A-7239-4694-88F8-77A7D9A3A1EF}" type="presParOf" srcId="{E6994798-DC3D-41A4-8727-5C2C41C5561C}" destId="{210B2B9B-62D6-467A-8020-844E857915DE}" srcOrd="8" destOrd="0" presId="urn:microsoft.com/office/officeart/2018/5/layout/IconCircleLabelList"/>
    <dgm:cxn modelId="{903B345E-7EEB-4D31-8BBB-4F00CA7CBE5F}" type="presParOf" srcId="{210B2B9B-62D6-467A-8020-844E857915DE}" destId="{80A21653-62AD-4B45-9901-07DC4BEF7736}" srcOrd="0" destOrd="0" presId="urn:microsoft.com/office/officeart/2018/5/layout/IconCircleLabelList"/>
    <dgm:cxn modelId="{6E7BB531-95E3-4A1B-ACC4-3E34CE6E29FC}" type="presParOf" srcId="{210B2B9B-62D6-467A-8020-844E857915DE}" destId="{441CE153-A953-4873-85B3-D729AE5A982E}" srcOrd="1" destOrd="0" presId="urn:microsoft.com/office/officeart/2018/5/layout/IconCircleLabelList"/>
    <dgm:cxn modelId="{1E2FA9D6-B7C2-4C86-BF76-2885FCA5DCAD}" type="presParOf" srcId="{210B2B9B-62D6-467A-8020-844E857915DE}" destId="{E8347B56-D777-4132-86BA-3014655BBAA3}" srcOrd="2" destOrd="0" presId="urn:microsoft.com/office/officeart/2018/5/layout/IconCircleLabelList"/>
    <dgm:cxn modelId="{6551E255-F0A9-41C0-9AEC-FADCB11A4237}" type="presParOf" srcId="{210B2B9B-62D6-467A-8020-844E857915DE}" destId="{104A6348-EEA2-4DA6-B7E0-9C30CD25630B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2FDB80-E274-499A-A9CB-BCC3C9E18508}">
      <dsp:nvSpPr>
        <dsp:cNvPr id="0" name=""/>
        <dsp:cNvSpPr/>
      </dsp:nvSpPr>
      <dsp:spPr>
        <a:xfrm>
          <a:off x="304026" y="12504"/>
          <a:ext cx="942521" cy="94252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AFC9B0-478A-4086-A97A-B578EB9BF081}">
      <dsp:nvSpPr>
        <dsp:cNvPr id="0" name=""/>
        <dsp:cNvSpPr/>
      </dsp:nvSpPr>
      <dsp:spPr>
        <a:xfrm>
          <a:off x="504891" y="213370"/>
          <a:ext cx="540791" cy="54079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3B7A64-9D39-4526-AB11-D16895E4D168}">
      <dsp:nvSpPr>
        <dsp:cNvPr id="0" name=""/>
        <dsp:cNvSpPr/>
      </dsp:nvSpPr>
      <dsp:spPr>
        <a:xfrm>
          <a:off x="2728" y="1248598"/>
          <a:ext cx="1545117" cy="7339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100" b="0" i="0" kern="1200"/>
            <a:t>Referrer visits the charity's website and navigates to the "Our Clients" then "</a:t>
          </a:r>
          <a:r>
            <a:rPr lang="en-GB" sz="1100" kern="1200"/>
            <a:t>Contact” </a:t>
          </a:r>
          <a:r>
            <a:rPr lang="en-GB" sz="1100" b="0" i="0" kern="1200"/>
            <a:t>section.</a:t>
          </a:r>
          <a:endParaRPr lang="en-US" sz="1100" kern="1200"/>
        </a:p>
      </dsp:txBody>
      <dsp:txXfrm>
        <a:off x="2728" y="1248598"/>
        <a:ext cx="1545117" cy="733930"/>
      </dsp:txXfrm>
    </dsp:sp>
    <dsp:sp modelId="{EE3D4C2E-F7C2-43C4-9A46-B2A7BEEF51BB}">
      <dsp:nvSpPr>
        <dsp:cNvPr id="0" name=""/>
        <dsp:cNvSpPr/>
      </dsp:nvSpPr>
      <dsp:spPr>
        <a:xfrm>
          <a:off x="2119539" y="12504"/>
          <a:ext cx="942521" cy="94252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EA325C-5328-43D3-AC2A-FC05402AF33A}">
      <dsp:nvSpPr>
        <dsp:cNvPr id="0" name=""/>
        <dsp:cNvSpPr/>
      </dsp:nvSpPr>
      <dsp:spPr>
        <a:xfrm>
          <a:off x="2320404" y="213370"/>
          <a:ext cx="540791" cy="54079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F44162-919C-44E2-A780-87DE693A3E27}">
      <dsp:nvSpPr>
        <dsp:cNvPr id="0" name=""/>
        <dsp:cNvSpPr/>
      </dsp:nvSpPr>
      <dsp:spPr>
        <a:xfrm>
          <a:off x="1818241" y="1248598"/>
          <a:ext cx="1545117" cy="7339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100" b="0" i="0" kern="1200"/>
            <a:t>Referrer downloads the referral document from the "Contact" page and completes it.</a:t>
          </a:r>
          <a:endParaRPr lang="en-US" sz="1100" kern="1200"/>
        </a:p>
      </dsp:txBody>
      <dsp:txXfrm>
        <a:off x="1818241" y="1248598"/>
        <a:ext cx="1545117" cy="733930"/>
      </dsp:txXfrm>
    </dsp:sp>
    <dsp:sp modelId="{4840EB49-4C86-45C4-876D-3A692736F305}">
      <dsp:nvSpPr>
        <dsp:cNvPr id="0" name=""/>
        <dsp:cNvSpPr/>
      </dsp:nvSpPr>
      <dsp:spPr>
        <a:xfrm>
          <a:off x="3935051" y="12504"/>
          <a:ext cx="942521" cy="94252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96C382-A1FB-4B61-ABED-88F23372D857}">
      <dsp:nvSpPr>
        <dsp:cNvPr id="0" name=""/>
        <dsp:cNvSpPr/>
      </dsp:nvSpPr>
      <dsp:spPr>
        <a:xfrm>
          <a:off x="4135917" y="213370"/>
          <a:ext cx="540791" cy="54079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D950DE-D32B-487C-8CFD-E03DF03001BE}">
      <dsp:nvSpPr>
        <dsp:cNvPr id="0" name=""/>
        <dsp:cNvSpPr/>
      </dsp:nvSpPr>
      <dsp:spPr>
        <a:xfrm>
          <a:off x="3633754" y="1248598"/>
          <a:ext cx="1545117" cy="7339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100" b="0" i="0" kern="1200"/>
            <a:t>Referrer returns the completed document to support@blacklivesmentored.com.</a:t>
          </a:r>
          <a:endParaRPr lang="en-US" sz="1100" kern="1200"/>
        </a:p>
      </dsp:txBody>
      <dsp:txXfrm>
        <a:off x="3633754" y="1248598"/>
        <a:ext cx="1545117" cy="733930"/>
      </dsp:txXfrm>
    </dsp:sp>
    <dsp:sp modelId="{C2943B64-27EB-459A-A96E-D70F631BFF0C}">
      <dsp:nvSpPr>
        <dsp:cNvPr id="0" name=""/>
        <dsp:cNvSpPr/>
      </dsp:nvSpPr>
      <dsp:spPr>
        <a:xfrm>
          <a:off x="1211782" y="2368808"/>
          <a:ext cx="942521" cy="94252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85AB37-0509-4239-95F6-9EF243114394}">
      <dsp:nvSpPr>
        <dsp:cNvPr id="0" name=""/>
        <dsp:cNvSpPr/>
      </dsp:nvSpPr>
      <dsp:spPr>
        <a:xfrm>
          <a:off x="1412648" y="2569673"/>
          <a:ext cx="540791" cy="54079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BAD2FA-13EA-4377-AFDD-DA01B3E906AC}">
      <dsp:nvSpPr>
        <dsp:cNvPr id="0" name=""/>
        <dsp:cNvSpPr/>
      </dsp:nvSpPr>
      <dsp:spPr>
        <a:xfrm>
          <a:off x="910485" y="3604902"/>
          <a:ext cx="1545117" cy="7339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100" b="0" i="0" kern="1200"/>
            <a:t>Coordinator receives and reviews the referral.</a:t>
          </a:r>
          <a:endParaRPr lang="en-US" sz="1100" kern="1200"/>
        </a:p>
      </dsp:txBody>
      <dsp:txXfrm>
        <a:off x="910485" y="3604902"/>
        <a:ext cx="1545117" cy="733930"/>
      </dsp:txXfrm>
    </dsp:sp>
    <dsp:sp modelId="{80A21653-62AD-4B45-9901-07DC4BEF7736}">
      <dsp:nvSpPr>
        <dsp:cNvPr id="0" name=""/>
        <dsp:cNvSpPr/>
      </dsp:nvSpPr>
      <dsp:spPr>
        <a:xfrm>
          <a:off x="3027295" y="2368808"/>
          <a:ext cx="942521" cy="94252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1CE153-A953-4873-85B3-D729AE5A982E}">
      <dsp:nvSpPr>
        <dsp:cNvPr id="0" name=""/>
        <dsp:cNvSpPr/>
      </dsp:nvSpPr>
      <dsp:spPr>
        <a:xfrm>
          <a:off x="3228160" y="2569673"/>
          <a:ext cx="540791" cy="540791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4A6348-EEA2-4DA6-B7E0-9C30CD25630B}">
      <dsp:nvSpPr>
        <dsp:cNvPr id="0" name=""/>
        <dsp:cNvSpPr/>
      </dsp:nvSpPr>
      <dsp:spPr>
        <a:xfrm>
          <a:off x="2725997" y="3604902"/>
          <a:ext cx="1545117" cy="7339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100" b="0" i="0" kern="1200"/>
            <a:t>Coordinator contacts both the referrer and the client to discuss concerns and gather additional information.</a:t>
          </a:r>
          <a:endParaRPr lang="en-US" sz="1100" kern="1200"/>
        </a:p>
      </dsp:txBody>
      <dsp:txXfrm>
        <a:off x="2725997" y="3604902"/>
        <a:ext cx="1545117" cy="7339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B117114-7349-364A-B3A7-2CF0792A0D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67FCC6-9777-4D42-A41C-DDE9652DC4A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379D96-2099-1447-B744-8DE78D71BD74}" type="datetimeFigureOut">
              <a:rPr lang="en-US" smtClean="0"/>
              <a:t>6/4/24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EBD756-5CF7-C142-9921-B729026F261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Blacklivesmentored</a:t>
            </a:r>
          </a:p>
          <a:p>
            <a:r>
              <a:rPr lang="en-US"/>
              <a:t>Blacklivesmentored</a:t>
            </a:r>
          </a:p>
          <a:p>
            <a:r>
              <a:rPr lang="en-US"/>
              <a:t>
Blacklivesmentored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D9A4A8-7B45-FC40-B4A2-D607FB1F2BA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4698B-051D-2F4F-B656-0CA8C7003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71395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28FE6D-145B-4D37-916A-E290A21F4866}" type="datetimeFigureOut">
              <a:rPr lang="en-GB" smtClean="0"/>
              <a:t>04/06/2024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Blacklivesmentored</a:t>
            </a:r>
          </a:p>
          <a:p>
            <a:r>
              <a:rPr lang="en-GB"/>
              <a:t>Blacklivesmentored</a:t>
            </a:r>
          </a:p>
          <a:p>
            <a:r>
              <a:rPr lang="en-GB"/>
              <a:t>
Blacklivesmentored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BDCECD-D55B-4E9F-B52A-CB86F54DF7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0506806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Blacklivesmentored</a:t>
            </a:r>
          </a:p>
          <a:p>
            <a:r>
              <a:rPr lang="en-GB"/>
              <a:t>Blacklivesmentored</a:t>
            </a:r>
          </a:p>
          <a:p>
            <a:r>
              <a:rPr lang="en-GB"/>
              <a:t>
Blacklivesmentored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BDCECD-D55B-4E9F-B52A-CB86F54DF7B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35126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Blacklivesmentored</a:t>
            </a:r>
          </a:p>
          <a:p>
            <a:r>
              <a:rPr lang="en-GB"/>
              <a:t>Blacklivesmentored</a:t>
            </a:r>
          </a:p>
          <a:p>
            <a:r>
              <a:rPr lang="en-GB"/>
              <a:t>
Blacklivesmentored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BDCECD-D55B-4E9F-B52A-CB86F54DF7B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8622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Blacklivesmentored</a:t>
            </a:r>
          </a:p>
          <a:p>
            <a:r>
              <a:rPr lang="en-GB"/>
              <a:t>Blacklivesmentored</a:t>
            </a:r>
          </a:p>
          <a:p>
            <a:r>
              <a:rPr lang="en-GB"/>
              <a:t>
Blacklivesmentored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BDCECD-D55B-4E9F-B52A-CB86F54DF7B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93790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Blacklivesmentored</a:t>
            </a:r>
          </a:p>
          <a:p>
            <a:r>
              <a:rPr lang="en-GB"/>
              <a:t>Blacklivesmentored</a:t>
            </a:r>
          </a:p>
          <a:p>
            <a:r>
              <a:rPr lang="en-GB"/>
              <a:t>
Blacklivesmentored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BDCECD-D55B-4E9F-B52A-CB86F54DF7B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20720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Blacklivesmentored</a:t>
            </a:r>
          </a:p>
          <a:p>
            <a:r>
              <a:rPr lang="en-GB"/>
              <a:t>Blacklivesmentored</a:t>
            </a:r>
          </a:p>
          <a:p>
            <a:r>
              <a:rPr lang="en-GB"/>
              <a:t>
Blacklivesmentored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BDCECD-D55B-4E9F-B52A-CB86F54DF7B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40521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Blacklivesmentored</a:t>
            </a:r>
          </a:p>
          <a:p>
            <a:r>
              <a:rPr lang="en-GB"/>
              <a:t>Blacklivesmentored</a:t>
            </a:r>
          </a:p>
          <a:p>
            <a:r>
              <a:rPr lang="en-GB"/>
              <a:t>
Blacklivesmentored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BDCECD-D55B-4E9F-B52A-CB86F54DF7B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75249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Blacklivesmentored</a:t>
            </a:r>
          </a:p>
          <a:p>
            <a:r>
              <a:rPr lang="en-GB"/>
              <a:t>Blacklivesmentored</a:t>
            </a:r>
          </a:p>
          <a:p>
            <a:r>
              <a:rPr lang="en-GB"/>
              <a:t>
Blacklivesmentored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BDCECD-D55B-4E9F-B52A-CB86F54DF7B6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93029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Blacklivesmentored</a:t>
            </a:r>
          </a:p>
          <a:p>
            <a:r>
              <a:rPr lang="en-GB"/>
              <a:t>Blacklivesmentored</a:t>
            </a:r>
          </a:p>
          <a:p>
            <a:r>
              <a:rPr lang="en-GB"/>
              <a:t>
Blacklivesmentored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BDCECD-D55B-4E9F-B52A-CB86F54DF7B6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49844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Blacklivesmentored</a:t>
            </a:r>
          </a:p>
          <a:p>
            <a:r>
              <a:rPr lang="en-GB"/>
              <a:t>Blacklivesmentored</a:t>
            </a:r>
          </a:p>
          <a:p>
            <a:r>
              <a:rPr lang="en-GB"/>
              <a:t>
Blacklivesmentored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BDCECD-D55B-4E9F-B52A-CB86F54DF7B6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2946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B245A-8B0C-364E-9FCF-543395C2550F}" type="datetime1">
              <a:rPr lang="en-GB" smtClean="0"/>
              <a:t>04/06/2024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Blacklivesmentored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AE808-511C-4AF6-B76A-A6AFDAB5A3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3874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0B9E3-0F3E-C744-B1AC-30547C0751BA}" type="datetime1">
              <a:rPr lang="en-GB" smtClean="0"/>
              <a:t>04/06/2024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Blacklivesmentored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AE808-511C-4AF6-B76A-A6AFDAB5A3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4574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71C21-6309-4040-AC10-0CD655D1F173}" type="datetime1">
              <a:rPr lang="en-GB" smtClean="0"/>
              <a:t>04/06/2024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Blacklivesmentored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AE808-511C-4AF6-B76A-A6AFDAB5A3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4429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EAF89-E58B-FA4D-B633-BA996998BD4B}" type="datetime1">
              <a:rPr lang="en-GB" smtClean="0"/>
              <a:t>04/06/2024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Blacklivesmentored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AE808-511C-4AF6-B76A-A6AFDAB5A3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0257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51BE6-E59F-4F47-827E-804061E62C22}" type="datetime1">
              <a:rPr lang="en-GB" smtClean="0"/>
              <a:t>04/06/2024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Blacklivesmentored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AE808-511C-4AF6-B76A-A6AFDAB5A3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181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4B46D-4EAB-5D45-ADD0-3CAFDD1B792A}" type="datetime1">
              <a:rPr lang="en-GB" smtClean="0"/>
              <a:t>04/06/2024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Blacklivesmentored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AE808-511C-4AF6-B76A-A6AFDAB5A3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1381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32301-3FE3-4B48-8D05-7A6027A4C813}" type="datetime1">
              <a:rPr lang="en-GB" smtClean="0"/>
              <a:t>04/06/2024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Blacklivesmentored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AE808-511C-4AF6-B76A-A6AFDAB5A3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410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7057A-46AA-A248-A3C4-77BF38C64CFC}" type="datetime1">
              <a:rPr lang="en-GB" smtClean="0"/>
              <a:t>04/06/2024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Blacklivesmentored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AE808-511C-4AF6-B76A-A6AFDAB5A3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3980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7A066-380F-F444-97DB-2EFC31327440}" type="datetime1">
              <a:rPr lang="en-GB" smtClean="0"/>
              <a:t>04/06/2024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Blacklivesmentored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AE808-511C-4AF6-B76A-A6AFDAB5A3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6931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CD751-87D7-4D41-A457-AB60252FDC19}" type="datetime1">
              <a:rPr lang="en-GB" smtClean="0"/>
              <a:t>04/06/2024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Blacklivesmentored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AE808-511C-4AF6-B76A-A6AFDAB5A3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5734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14C9-177C-8F4E-9EA8-00DFFB1551AE}" type="datetime1">
              <a:rPr lang="en-GB" smtClean="0"/>
              <a:t>04/06/2024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Blacklivesmentored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AE808-511C-4AF6-B76A-A6AFDAB5A3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9825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D7548-83B1-754B-9B3C-2A85AA85AD29}" type="datetime1">
              <a:rPr lang="en-GB" smtClean="0"/>
              <a:t>04/06/2024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Blacklivesmentored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1AE808-511C-4AF6-B76A-A6AFDAB5A3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9432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lacklivesmentored.com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8882" y="639193"/>
            <a:ext cx="3571810" cy="3573516"/>
          </a:xfrm>
        </p:spPr>
        <p:txBody>
          <a:bodyPr>
            <a:normAutofit/>
          </a:bodyPr>
          <a:lstStyle/>
          <a:p>
            <a:pPr algn="l"/>
            <a:r>
              <a:rPr lang="en-GB" sz="4600"/>
              <a:t>A short Presentation.</a:t>
            </a:r>
          </a:p>
        </p:txBody>
      </p:sp>
      <p:sp>
        <p:nvSpPr>
          <p:cNvPr id="27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59EC8934-B20A-C942-848C-D61DBF2F77A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81" b="2843"/>
          <a:stretch/>
        </p:blipFill>
        <p:spPr>
          <a:xfrm>
            <a:off x="4654296" y="1386168"/>
            <a:ext cx="7214616" cy="4058231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 kern="1200" err="1">
                <a:latin typeface="Calibri" panose="020F0502020204030204"/>
                <a:ea typeface="+mn-ea"/>
                <a:cs typeface="+mn-cs"/>
              </a:rPr>
              <a:t>Blacklivesmentored</a:t>
            </a:r>
            <a:endParaRPr lang="en-US" kern="1200"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003BE7-ABDE-203D-DBB2-2826F8BFBBF1}"/>
              </a:ext>
            </a:extLst>
          </p:cNvPr>
          <p:cNvSpPr txBox="1"/>
          <p:nvPr/>
        </p:nvSpPr>
        <p:spPr>
          <a:xfrm>
            <a:off x="2564668" y="4547185"/>
            <a:ext cx="81355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i="0" dirty="0">
                <a:solidFill>
                  <a:srgbClr val="303030"/>
                </a:solidFill>
                <a:effectLst/>
                <a:highlight>
                  <a:srgbClr val="FFFFFF"/>
                </a:highlight>
                <a:latin typeface="PT Sans" panose="020B0503020203020204" pitchFamily="34" charset="77"/>
              </a:rPr>
              <a:t>A registered charity providing a mentor service with a speciality in mental health</a:t>
            </a:r>
          </a:p>
          <a:p>
            <a:r>
              <a:rPr lang="en-GB" b="1" i="0" dirty="0">
                <a:solidFill>
                  <a:srgbClr val="303030"/>
                </a:solidFill>
                <a:effectLst/>
                <a:highlight>
                  <a:srgbClr val="FFFFFF"/>
                </a:highlight>
                <a:latin typeface="PT Sans" panose="020B0503020203020204" pitchFamily="34" charset="77"/>
              </a:rPr>
              <a:t> support for Black Minority Ethnic communities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627E64-3E24-1CFD-722E-C8F86ED995AE}"/>
              </a:ext>
            </a:extLst>
          </p:cNvPr>
          <p:cNvSpPr txBox="1"/>
          <p:nvPr/>
        </p:nvSpPr>
        <p:spPr>
          <a:xfrm>
            <a:off x="638882" y="6034141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04/05/2024</a:t>
            </a:r>
          </a:p>
        </p:txBody>
      </p:sp>
    </p:spTree>
    <p:extLst>
      <p:ext uri="{BB962C8B-B14F-4D97-AF65-F5344CB8AC3E}">
        <p14:creationId xmlns:p14="http://schemas.microsoft.com/office/powerpoint/2010/main" val="1219442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8" name="Rectangle 97">
            <a:extLst>
              <a:ext uri="{FF2B5EF4-FFF2-40B4-BE49-F238E27FC236}">
                <a16:creationId xmlns:a16="http://schemas.microsoft.com/office/drawing/2014/main" id="{9F79630B-0F0B-446E-A637-38FA8F61D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B3437C99-FC8E-4311-B48A-F0C4C329B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028" y="-1"/>
            <a:ext cx="12192000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7CC13D-1694-004D-A81D-7F475A676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5" y="609600"/>
            <a:ext cx="3595678" cy="1330839"/>
          </a:xfrm>
        </p:spPr>
        <p:txBody>
          <a:bodyPr>
            <a:normAutofit/>
          </a:bodyPr>
          <a:lstStyle/>
          <a:p>
            <a:pPr algn="ctr"/>
            <a:r>
              <a:rPr lang="en-US" sz="2800" dirty="0" err="1">
                <a:latin typeface="Comic Sans MS" panose="030F0902030302020204" pitchFamily="66" charset="0"/>
              </a:rPr>
              <a:t>Blacklivesmentored</a:t>
            </a:r>
            <a:r>
              <a:rPr lang="en-US" sz="2800" dirty="0">
                <a:latin typeface="Comic Sans MS" panose="030F0902030302020204" pitchFamily="66" charset="0"/>
              </a:rPr>
              <a:t>,</a:t>
            </a:r>
            <a:br>
              <a:rPr lang="en-US" sz="2800" dirty="0">
                <a:latin typeface="Comic Sans MS" panose="030F0902030302020204" pitchFamily="66" charset="0"/>
              </a:rPr>
            </a:br>
            <a:r>
              <a:rPr lang="en-GB" sz="1800" b="0" i="0" dirty="0">
                <a:solidFill>
                  <a:srgbClr val="757575"/>
                </a:solidFill>
                <a:effectLst/>
                <a:highlight>
                  <a:srgbClr val="FFFFFF"/>
                </a:highlight>
                <a:latin typeface="PT Sans" panose="020B0503020203020204" pitchFamily="34" charset="77"/>
              </a:rPr>
              <a:t>This is a mentoring service specialising in mentoring BME clients.</a:t>
            </a:r>
            <a:endParaRPr lang="en-US" sz="1800" dirty="0">
              <a:latin typeface="Comic Sans MS" panose="030F0902030302020204" pitchFamily="66" charset="0"/>
            </a:endParaRPr>
          </a:p>
        </p:txBody>
      </p:sp>
      <p:sp>
        <p:nvSpPr>
          <p:cNvPr id="89" name="Content Placeholder 5">
            <a:extLst>
              <a:ext uri="{FF2B5EF4-FFF2-40B4-BE49-F238E27FC236}">
                <a16:creationId xmlns:a16="http://schemas.microsoft.com/office/drawing/2014/main" id="{ED70C47A-553E-35B0-872C-C2E8B0103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4102"/>
            <a:ext cx="3158741" cy="3908586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sz="2000" b="0" i="0" dirty="0">
                <a:effectLst/>
                <a:highlight>
                  <a:srgbClr val="FFFFFF"/>
                </a:highlight>
                <a:latin typeface="Söhne"/>
              </a:rPr>
              <a:t>Welcome and Introduction to </a:t>
            </a:r>
            <a:r>
              <a:rPr lang="en-GB" sz="2000" b="0" i="0" dirty="0" err="1">
                <a:effectLst/>
                <a:highlight>
                  <a:srgbClr val="FFFFFF"/>
                </a:highlight>
                <a:latin typeface="Söhne"/>
              </a:rPr>
              <a:t>Blacklivesmentored</a:t>
            </a:r>
            <a:endParaRPr lang="en-GB" sz="2000" b="0" i="0" dirty="0">
              <a:effectLst/>
              <a:highlight>
                <a:srgbClr val="FFFFFF"/>
              </a:highlight>
              <a:latin typeface="Söhne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000" b="0" i="0" dirty="0">
                <a:effectLst/>
                <a:highlight>
                  <a:srgbClr val="FFFFFF"/>
                </a:highlight>
                <a:latin typeface="Söhne"/>
              </a:rPr>
              <a:t>Brief Overview of Presentation Structure</a:t>
            </a:r>
          </a:p>
          <a:p>
            <a:endParaRPr lang="en-US" sz="2000" dirty="0"/>
          </a:p>
        </p:txBody>
      </p:sp>
      <p:pic>
        <p:nvPicPr>
          <p:cNvPr id="8" name="Picture 7" descr="A person and person smiling for a picture&#10;&#10;Description automatically generated">
            <a:extLst>
              <a:ext uri="{FF2B5EF4-FFF2-40B4-BE49-F238E27FC236}">
                <a16:creationId xmlns:a16="http://schemas.microsoft.com/office/drawing/2014/main" id="{EF895051-E57A-728F-BAC2-2FB94BACBC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47" r="17258" b="1"/>
          <a:stretch/>
        </p:blipFill>
        <p:spPr>
          <a:xfrm>
            <a:off x="4948188" y="1"/>
            <a:ext cx="7243812" cy="6857999"/>
          </a:xfrm>
          <a:custGeom>
            <a:avLst/>
            <a:gdLst/>
            <a:ahLst/>
            <a:cxnLst/>
            <a:rect l="l" t="t" r="r" b="b"/>
            <a:pathLst>
              <a:path w="7243812" h="6857999">
                <a:moveTo>
                  <a:pt x="609803" y="0"/>
                </a:moveTo>
                <a:lnTo>
                  <a:pt x="1222601" y="0"/>
                </a:lnTo>
                <a:lnTo>
                  <a:pt x="1223032" y="1645"/>
                </a:lnTo>
                <a:lnTo>
                  <a:pt x="1343371" y="1645"/>
                </a:lnTo>
                <a:lnTo>
                  <a:pt x="1343665" y="0"/>
                </a:lnTo>
                <a:lnTo>
                  <a:pt x="1884172" y="0"/>
                </a:lnTo>
                <a:lnTo>
                  <a:pt x="1884280" y="1645"/>
                </a:lnTo>
                <a:lnTo>
                  <a:pt x="7243812" y="1645"/>
                </a:lnTo>
                <a:lnTo>
                  <a:pt x="7243812" y="6857999"/>
                </a:lnTo>
                <a:lnTo>
                  <a:pt x="133676" y="6857999"/>
                </a:lnTo>
                <a:lnTo>
                  <a:pt x="114609" y="6843646"/>
                </a:lnTo>
                <a:cubicBezTo>
                  <a:pt x="106811" y="6836369"/>
                  <a:pt x="103243" y="6828354"/>
                  <a:pt x="111459" y="6817746"/>
                </a:cubicBezTo>
                <a:cubicBezTo>
                  <a:pt x="93943" y="6769544"/>
                  <a:pt x="97901" y="6796071"/>
                  <a:pt x="113412" y="6759582"/>
                </a:cubicBezTo>
                <a:cubicBezTo>
                  <a:pt x="110188" y="6732087"/>
                  <a:pt x="99653" y="6727133"/>
                  <a:pt x="100729" y="6705297"/>
                </a:cubicBezTo>
                <a:cubicBezTo>
                  <a:pt x="94563" y="6675394"/>
                  <a:pt x="99792" y="6669536"/>
                  <a:pt x="87662" y="6640957"/>
                </a:cubicBezTo>
                <a:cubicBezTo>
                  <a:pt x="74199" y="6591883"/>
                  <a:pt x="82185" y="6576319"/>
                  <a:pt x="83084" y="6541313"/>
                </a:cubicBezTo>
                <a:cubicBezTo>
                  <a:pt x="82225" y="6490855"/>
                  <a:pt x="67640" y="6422980"/>
                  <a:pt x="59444" y="6370251"/>
                </a:cubicBezTo>
                <a:cubicBezTo>
                  <a:pt x="51248" y="6317522"/>
                  <a:pt x="30729" y="6270972"/>
                  <a:pt x="33908" y="6224938"/>
                </a:cubicBezTo>
                <a:lnTo>
                  <a:pt x="30063" y="6089693"/>
                </a:lnTo>
                <a:cubicBezTo>
                  <a:pt x="25730" y="6032039"/>
                  <a:pt x="3474" y="5997051"/>
                  <a:pt x="29101" y="5973994"/>
                </a:cubicBezTo>
                <a:cubicBezTo>
                  <a:pt x="17018" y="5940131"/>
                  <a:pt x="41135" y="5955713"/>
                  <a:pt x="33855" y="5939847"/>
                </a:cubicBezTo>
                <a:lnTo>
                  <a:pt x="12982" y="5906467"/>
                </a:lnTo>
                <a:lnTo>
                  <a:pt x="8416" y="5862699"/>
                </a:lnTo>
                <a:cubicBezTo>
                  <a:pt x="7895" y="5838948"/>
                  <a:pt x="8409" y="5853058"/>
                  <a:pt x="12052" y="5823324"/>
                </a:cubicBezTo>
                <a:cubicBezTo>
                  <a:pt x="11631" y="5805291"/>
                  <a:pt x="11213" y="5787258"/>
                  <a:pt x="10793" y="5769225"/>
                </a:cubicBezTo>
                <a:cubicBezTo>
                  <a:pt x="17866" y="5738356"/>
                  <a:pt x="19121" y="5696311"/>
                  <a:pt x="25986" y="5667896"/>
                </a:cubicBezTo>
                <a:cubicBezTo>
                  <a:pt x="16329" y="5647975"/>
                  <a:pt x="42195" y="5619318"/>
                  <a:pt x="43687" y="5594585"/>
                </a:cubicBezTo>
                <a:cubicBezTo>
                  <a:pt x="32512" y="5517959"/>
                  <a:pt x="44052" y="5536542"/>
                  <a:pt x="40019" y="5464225"/>
                </a:cubicBezTo>
                <a:cubicBezTo>
                  <a:pt x="32676" y="5400671"/>
                  <a:pt x="26469" y="5311951"/>
                  <a:pt x="22904" y="5269726"/>
                </a:cubicBezTo>
                <a:cubicBezTo>
                  <a:pt x="19341" y="5227501"/>
                  <a:pt x="14742" y="5212581"/>
                  <a:pt x="18628" y="5210876"/>
                </a:cubicBezTo>
                <a:cubicBezTo>
                  <a:pt x="-20300" y="5161742"/>
                  <a:pt x="15511" y="5141336"/>
                  <a:pt x="5392" y="5111369"/>
                </a:cubicBezTo>
                <a:cubicBezTo>
                  <a:pt x="10662" y="5053859"/>
                  <a:pt x="15546" y="5034036"/>
                  <a:pt x="13324" y="5009272"/>
                </a:cubicBezTo>
                <a:cubicBezTo>
                  <a:pt x="25126" y="4982633"/>
                  <a:pt x="74251" y="4956261"/>
                  <a:pt x="48699" y="4925805"/>
                </a:cubicBezTo>
                <a:cubicBezTo>
                  <a:pt x="76704" y="4931200"/>
                  <a:pt x="39437" y="4888353"/>
                  <a:pt x="62925" y="4877992"/>
                </a:cubicBezTo>
                <a:cubicBezTo>
                  <a:pt x="82480" y="4871554"/>
                  <a:pt x="75731" y="4857054"/>
                  <a:pt x="79496" y="4844323"/>
                </a:cubicBezTo>
                <a:cubicBezTo>
                  <a:pt x="97657" y="4832308"/>
                  <a:pt x="110974" y="4752352"/>
                  <a:pt x="101400" y="4733115"/>
                </a:cubicBezTo>
                <a:cubicBezTo>
                  <a:pt x="108185" y="4679357"/>
                  <a:pt x="119720" y="4662889"/>
                  <a:pt x="111223" y="4625153"/>
                </a:cubicBezTo>
                <a:cubicBezTo>
                  <a:pt x="106592" y="4588197"/>
                  <a:pt x="114401" y="4567830"/>
                  <a:pt x="126359" y="4539168"/>
                </a:cubicBezTo>
                <a:cubicBezTo>
                  <a:pt x="126535" y="4522289"/>
                  <a:pt x="126710" y="4505410"/>
                  <a:pt x="126886" y="4488531"/>
                </a:cubicBezTo>
                <a:cubicBezTo>
                  <a:pt x="126165" y="4473140"/>
                  <a:pt x="132917" y="4437329"/>
                  <a:pt x="135099" y="4411258"/>
                </a:cubicBezTo>
                <a:cubicBezTo>
                  <a:pt x="107667" y="4345686"/>
                  <a:pt x="146840" y="4280033"/>
                  <a:pt x="132327" y="4219510"/>
                </a:cubicBezTo>
                <a:cubicBezTo>
                  <a:pt x="138549" y="4158987"/>
                  <a:pt x="124091" y="4192084"/>
                  <a:pt x="172424" y="4048117"/>
                </a:cubicBezTo>
                <a:cubicBezTo>
                  <a:pt x="167703" y="4015047"/>
                  <a:pt x="203806" y="3905047"/>
                  <a:pt x="177666" y="3878222"/>
                </a:cubicBezTo>
                <a:cubicBezTo>
                  <a:pt x="167714" y="3821305"/>
                  <a:pt x="183914" y="3845122"/>
                  <a:pt x="156982" y="3778166"/>
                </a:cubicBezTo>
                <a:cubicBezTo>
                  <a:pt x="160365" y="3760234"/>
                  <a:pt x="142791" y="3724716"/>
                  <a:pt x="142115" y="3707357"/>
                </a:cubicBezTo>
                <a:cubicBezTo>
                  <a:pt x="139253" y="3688591"/>
                  <a:pt x="140202" y="3672776"/>
                  <a:pt x="139805" y="3665569"/>
                </a:cubicBezTo>
                <a:cubicBezTo>
                  <a:pt x="139778" y="3665084"/>
                  <a:pt x="139750" y="3664599"/>
                  <a:pt x="139723" y="3664114"/>
                </a:cubicBezTo>
                <a:lnTo>
                  <a:pt x="134134" y="3653088"/>
                </a:lnTo>
                <a:lnTo>
                  <a:pt x="126568" y="3641228"/>
                </a:lnTo>
                <a:cubicBezTo>
                  <a:pt x="126560" y="3629488"/>
                  <a:pt x="126549" y="3617747"/>
                  <a:pt x="126540" y="3606007"/>
                </a:cubicBezTo>
                <a:lnTo>
                  <a:pt x="134645" y="3597336"/>
                </a:lnTo>
                <a:lnTo>
                  <a:pt x="131649" y="3586412"/>
                </a:lnTo>
                <a:lnTo>
                  <a:pt x="134221" y="3569719"/>
                </a:lnTo>
                <a:lnTo>
                  <a:pt x="133795" y="3568021"/>
                </a:lnTo>
                <a:lnTo>
                  <a:pt x="130189" y="3553678"/>
                </a:lnTo>
                <a:lnTo>
                  <a:pt x="129827" y="3552249"/>
                </a:lnTo>
                <a:lnTo>
                  <a:pt x="122183" y="3542019"/>
                </a:lnTo>
                <a:lnTo>
                  <a:pt x="112426" y="3531201"/>
                </a:lnTo>
                <a:lnTo>
                  <a:pt x="105626" y="3496391"/>
                </a:lnTo>
                <a:lnTo>
                  <a:pt x="111971" y="3486850"/>
                </a:lnTo>
                <a:lnTo>
                  <a:pt x="106910" y="3476412"/>
                </a:lnTo>
                <a:cubicBezTo>
                  <a:pt x="105781" y="3466028"/>
                  <a:pt x="105824" y="3433967"/>
                  <a:pt x="105209" y="3424545"/>
                </a:cubicBezTo>
                <a:lnTo>
                  <a:pt x="103215" y="3419880"/>
                </a:lnTo>
                <a:lnTo>
                  <a:pt x="104953" y="3415218"/>
                </a:lnTo>
                <a:lnTo>
                  <a:pt x="101255" y="3409825"/>
                </a:lnTo>
                <a:lnTo>
                  <a:pt x="103044" y="3407057"/>
                </a:lnTo>
                <a:lnTo>
                  <a:pt x="89764" y="3378959"/>
                </a:lnTo>
                <a:lnTo>
                  <a:pt x="83991" y="3362948"/>
                </a:lnTo>
                <a:lnTo>
                  <a:pt x="66858" y="3332072"/>
                </a:lnTo>
                <a:lnTo>
                  <a:pt x="69057" y="3325671"/>
                </a:lnTo>
                <a:lnTo>
                  <a:pt x="51631" y="3278130"/>
                </a:lnTo>
                <a:lnTo>
                  <a:pt x="53959" y="3277179"/>
                </a:lnTo>
                <a:lnTo>
                  <a:pt x="60205" y="3262610"/>
                </a:lnTo>
                <a:lnTo>
                  <a:pt x="58998" y="3258677"/>
                </a:lnTo>
                <a:cubicBezTo>
                  <a:pt x="46010" y="3210316"/>
                  <a:pt x="80872" y="3236545"/>
                  <a:pt x="45170" y="3180546"/>
                </a:cubicBezTo>
                <a:cubicBezTo>
                  <a:pt x="53643" y="3171780"/>
                  <a:pt x="52550" y="3163902"/>
                  <a:pt x="45228" y="3151828"/>
                </a:cubicBezTo>
                <a:cubicBezTo>
                  <a:pt x="39651" y="3128169"/>
                  <a:pt x="64667" y="3124610"/>
                  <a:pt x="45020" y="3103777"/>
                </a:cubicBezTo>
                <a:cubicBezTo>
                  <a:pt x="59127" y="3105196"/>
                  <a:pt x="41123" y="3057428"/>
                  <a:pt x="57092" y="3065434"/>
                </a:cubicBezTo>
                <a:cubicBezTo>
                  <a:pt x="55435" y="3051512"/>
                  <a:pt x="40803" y="3032637"/>
                  <a:pt x="35088" y="3020247"/>
                </a:cubicBezTo>
                <a:cubicBezTo>
                  <a:pt x="32503" y="3002537"/>
                  <a:pt x="18197" y="3001119"/>
                  <a:pt x="22803" y="2991092"/>
                </a:cubicBezTo>
                <a:cubicBezTo>
                  <a:pt x="24338" y="2987749"/>
                  <a:pt x="27975" y="2983455"/>
                  <a:pt x="34850" y="2977278"/>
                </a:cubicBezTo>
                <a:cubicBezTo>
                  <a:pt x="22587" y="2954448"/>
                  <a:pt x="35600" y="2946689"/>
                  <a:pt x="36223" y="2911749"/>
                </a:cubicBezTo>
                <a:cubicBezTo>
                  <a:pt x="35158" y="2886513"/>
                  <a:pt x="29761" y="2843788"/>
                  <a:pt x="28462" y="2825860"/>
                </a:cubicBezTo>
                <a:cubicBezTo>
                  <a:pt x="28449" y="2818634"/>
                  <a:pt x="28437" y="2811409"/>
                  <a:pt x="28424" y="2804183"/>
                </a:cubicBezTo>
                <a:lnTo>
                  <a:pt x="21292" y="2790136"/>
                </a:lnTo>
                <a:lnTo>
                  <a:pt x="16179" y="2760208"/>
                </a:lnTo>
                <a:lnTo>
                  <a:pt x="22858" y="2751112"/>
                </a:lnTo>
                <a:lnTo>
                  <a:pt x="18505" y="2740278"/>
                </a:lnTo>
                <a:lnTo>
                  <a:pt x="22482" y="2726489"/>
                </a:lnTo>
                <a:lnTo>
                  <a:pt x="18175" y="2725052"/>
                </a:lnTo>
                <a:lnTo>
                  <a:pt x="10521" y="2715895"/>
                </a:lnTo>
                <a:lnTo>
                  <a:pt x="25499" y="2665666"/>
                </a:lnTo>
                <a:lnTo>
                  <a:pt x="30658" y="2635351"/>
                </a:lnTo>
                <a:cubicBezTo>
                  <a:pt x="30723" y="2625597"/>
                  <a:pt x="30791" y="2615842"/>
                  <a:pt x="30857" y="2606088"/>
                </a:cubicBezTo>
                <a:lnTo>
                  <a:pt x="37532" y="2596456"/>
                </a:lnTo>
                <a:cubicBezTo>
                  <a:pt x="41239" y="2582253"/>
                  <a:pt x="34640" y="2564757"/>
                  <a:pt x="36511" y="2549900"/>
                </a:cubicBezTo>
                <a:lnTo>
                  <a:pt x="53712" y="2496499"/>
                </a:lnTo>
                <a:cubicBezTo>
                  <a:pt x="53527" y="2492743"/>
                  <a:pt x="64725" y="2449625"/>
                  <a:pt x="64540" y="2445869"/>
                </a:cubicBezTo>
                <a:cubicBezTo>
                  <a:pt x="61940" y="2441580"/>
                  <a:pt x="65575" y="2413465"/>
                  <a:pt x="64348" y="2408995"/>
                </a:cubicBezTo>
                <a:cubicBezTo>
                  <a:pt x="100333" y="2407546"/>
                  <a:pt x="71752" y="2329020"/>
                  <a:pt x="101725" y="2335735"/>
                </a:cubicBezTo>
                <a:cubicBezTo>
                  <a:pt x="120512" y="2299003"/>
                  <a:pt x="138791" y="2291744"/>
                  <a:pt x="147278" y="2260088"/>
                </a:cubicBezTo>
                <a:cubicBezTo>
                  <a:pt x="152668" y="2224200"/>
                  <a:pt x="143589" y="2220953"/>
                  <a:pt x="152643" y="2193455"/>
                </a:cubicBezTo>
                <a:cubicBezTo>
                  <a:pt x="152701" y="2159228"/>
                  <a:pt x="131577" y="2138038"/>
                  <a:pt x="161815" y="2107942"/>
                </a:cubicBezTo>
                <a:lnTo>
                  <a:pt x="168884" y="2024270"/>
                </a:lnTo>
                <a:lnTo>
                  <a:pt x="210800" y="1969445"/>
                </a:lnTo>
                <a:lnTo>
                  <a:pt x="215063" y="1961162"/>
                </a:lnTo>
                <a:lnTo>
                  <a:pt x="226767" y="1945112"/>
                </a:lnTo>
                <a:lnTo>
                  <a:pt x="225906" y="1942021"/>
                </a:lnTo>
                <a:lnTo>
                  <a:pt x="220555" y="1935584"/>
                </a:lnTo>
                <a:cubicBezTo>
                  <a:pt x="220179" y="1930292"/>
                  <a:pt x="223282" y="1914884"/>
                  <a:pt x="223648" y="1910265"/>
                </a:cubicBezTo>
                <a:cubicBezTo>
                  <a:pt x="221934" y="1909994"/>
                  <a:pt x="221895" y="1909162"/>
                  <a:pt x="222758" y="1907867"/>
                </a:cubicBezTo>
                <a:lnTo>
                  <a:pt x="229387" y="1899379"/>
                </a:lnTo>
                <a:lnTo>
                  <a:pt x="231548" y="1895114"/>
                </a:lnTo>
                <a:lnTo>
                  <a:pt x="216553" y="1892417"/>
                </a:lnTo>
                <a:cubicBezTo>
                  <a:pt x="209075" y="1884999"/>
                  <a:pt x="222114" y="1866643"/>
                  <a:pt x="209739" y="1861483"/>
                </a:cubicBezTo>
                <a:cubicBezTo>
                  <a:pt x="214584" y="1853278"/>
                  <a:pt x="219066" y="1844665"/>
                  <a:pt x="222950" y="1835810"/>
                </a:cubicBezTo>
                <a:lnTo>
                  <a:pt x="224812" y="1830569"/>
                </a:lnTo>
                <a:lnTo>
                  <a:pt x="224522" y="1830429"/>
                </a:lnTo>
                <a:cubicBezTo>
                  <a:pt x="224224" y="1829219"/>
                  <a:pt x="224571" y="1827468"/>
                  <a:pt x="225830" y="1824832"/>
                </a:cubicBezTo>
                <a:lnTo>
                  <a:pt x="228207" y="1821003"/>
                </a:lnTo>
                <a:lnTo>
                  <a:pt x="230878" y="1807109"/>
                </a:lnTo>
                <a:lnTo>
                  <a:pt x="227355" y="1805316"/>
                </a:lnTo>
                <a:lnTo>
                  <a:pt x="228132" y="1804434"/>
                </a:lnTo>
                <a:cubicBezTo>
                  <a:pt x="237533" y="1798221"/>
                  <a:pt x="248274" y="1797417"/>
                  <a:pt x="223762" y="1784314"/>
                </a:cubicBezTo>
                <a:cubicBezTo>
                  <a:pt x="240655" y="1769422"/>
                  <a:pt x="224912" y="1763793"/>
                  <a:pt x="226521" y="1740358"/>
                </a:cubicBezTo>
                <a:cubicBezTo>
                  <a:pt x="240385" y="1732435"/>
                  <a:pt x="239102" y="1724301"/>
                  <a:pt x="233164" y="1715685"/>
                </a:cubicBezTo>
                <a:cubicBezTo>
                  <a:pt x="245499" y="1694404"/>
                  <a:pt x="240415" y="1672675"/>
                  <a:pt x="245819" y="1647555"/>
                </a:cubicBezTo>
                <a:cubicBezTo>
                  <a:pt x="268668" y="1622803"/>
                  <a:pt x="248434" y="1605585"/>
                  <a:pt x="254317" y="1578752"/>
                </a:cubicBezTo>
                <a:lnTo>
                  <a:pt x="249918" y="1546022"/>
                </a:lnTo>
                <a:cubicBezTo>
                  <a:pt x="251996" y="1543635"/>
                  <a:pt x="248777" y="1521210"/>
                  <a:pt x="248927" y="1519929"/>
                </a:cubicBezTo>
                <a:lnTo>
                  <a:pt x="248704" y="1519731"/>
                </a:lnTo>
                <a:lnTo>
                  <a:pt x="252245" y="1514846"/>
                </a:lnTo>
                <a:cubicBezTo>
                  <a:pt x="255314" y="1501295"/>
                  <a:pt x="252199" y="1477394"/>
                  <a:pt x="254681" y="1463304"/>
                </a:cubicBezTo>
                <a:cubicBezTo>
                  <a:pt x="257024" y="1459891"/>
                  <a:pt x="268983" y="1432466"/>
                  <a:pt x="267138" y="1430305"/>
                </a:cubicBezTo>
                <a:lnTo>
                  <a:pt x="266110" y="1429568"/>
                </a:lnTo>
                <a:lnTo>
                  <a:pt x="286784" y="1404045"/>
                </a:lnTo>
                <a:lnTo>
                  <a:pt x="294521" y="1360879"/>
                </a:lnTo>
                <a:lnTo>
                  <a:pt x="324750" y="1301993"/>
                </a:lnTo>
                <a:lnTo>
                  <a:pt x="328780" y="1210776"/>
                </a:lnTo>
                <a:cubicBezTo>
                  <a:pt x="344171" y="1197232"/>
                  <a:pt x="343390" y="1192124"/>
                  <a:pt x="346123" y="1157176"/>
                </a:cubicBezTo>
                <a:cubicBezTo>
                  <a:pt x="359383" y="1110140"/>
                  <a:pt x="355619" y="1111028"/>
                  <a:pt x="349331" y="1063288"/>
                </a:cubicBezTo>
                <a:cubicBezTo>
                  <a:pt x="364194" y="1005331"/>
                  <a:pt x="362778" y="969963"/>
                  <a:pt x="431245" y="889417"/>
                </a:cubicBezTo>
                <a:lnTo>
                  <a:pt x="459477" y="816346"/>
                </a:lnTo>
                <a:cubicBezTo>
                  <a:pt x="465006" y="808083"/>
                  <a:pt x="496978" y="764380"/>
                  <a:pt x="489268" y="752692"/>
                </a:cubicBezTo>
                <a:lnTo>
                  <a:pt x="505368" y="724368"/>
                </a:lnTo>
                <a:lnTo>
                  <a:pt x="511178" y="722494"/>
                </a:lnTo>
                <a:lnTo>
                  <a:pt x="514451" y="717531"/>
                </a:lnTo>
                <a:cubicBezTo>
                  <a:pt x="514171" y="710761"/>
                  <a:pt x="513893" y="703992"/>
                  <a:pt x="513612" y="697222"/>
                </a:cubicBezTo>
                <a:cubicBezTo>
                  <a:pt x="513272" y="693376"/>
                  <a:pt x="513720" y="690905"/>
                  <a:pt x="514772" y="689289"/>
                </a:cubicBezTo>
                <a:lnTo>
                  <a:pt x="515249" y="689151"/>
                </a:lnTo>
                <a:cubicBezTo>
                  <a:pt x="515320" y="686637"/>
                  <a:pt x="515389" y="684122"/>
                  <a:pt x="515461" y="681608"/>
                </a:cubicBezTo>
                <a:cubicBezTo>
                  <a:pt x="522970" y="666964"/>
                  <a:pt x="551123" y="617831"/>
                  <a:pt x="560298" y="601285"/>
                </a:cubicBezTo>
                <a:cubicBezTo>
                  <a:pt x="558549" y="585107"/>
                  <a:pt x="540289" y="573171"/>
                  <a:pt x="570504" y="582332"/>
                </a:cubicBezTo>
                <a:cubicBezTo>
                  <a:pt x="570816" y="577121"/>
                  <a:pt x="573898" y="574271"/>
                  <a:pt x="578347" y="572511"/>
                </a:cubicBezTo>
                <a:lnTo>
                  <a:pt x="580375" y="572092"/>
                </a:lnTo>
                <a:lnTo>
                  <a:pt x="575722" y="536015"/>
                </a:lnTo>
                <a:lnTo>
                  <a:pt x="578705" y="531675"/>
                </a:lnTo>
                <a:lnTo>
                  <a:pt x="564084" y="491380"/>
                </a:lnTo>
                <a:cubicBezTo>
                  <a:pt x="560969" y="487340"/>
                  <a:pt x="560134" y="482008"/>
                  <a:pt x="564457" y="473782"/>
                </a:cubicBezTo>
                <a:lnTo>
                  <a:pt x="566413" y="472000"/>
                </a:lnTo>
                <a:lnTo>
                  <a:pt x="584600" y="354566"/>
                </a:lnTo>
                <a:cubicBezTo>
                  <a:pt x="586100" y="325288"/>
                  <a:pt x="584583" y="317533"/>
                  <a:pt x="588077" y="265704"/>
                </a:cubicBezTo>
                <a:cubicBezTo>
                  <a:pt x="588008" y="205530"/>
                  <a:pt x="578491" y="226511"/>
                  <a:pt x="580576" y="187093"/>
                </a:cubicBezTo>
                <a:cubicBezTo>
                  <a:pt x="579265" y="162458"/>
                  <a:pt x="569240" y="117589"/>
                  <a:pt x="587928" y="130336"/>
                </a:cubicBezTo>
                <a:cubicBezTo>
                  <a:pt x="552635" y="69804"/>
                  <a:pt x="604651" y="82036"/>
                  <a:pt x="593881" y="17287"/>
                </a:cubicBezTo>
                <a:cubicBezTo>
                  <a:pt x="600399" y="13784"/>
                  <a:pt x="605413" y="8440"/>
                  <a:pt x="609224" y="1705"/>
                </a:cubicBezTo>
                <a:close/>
              </a:path>
            </a:pathLst>
          </a:cu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7B49B1-FDD6-5F47-B578-D31ED4A86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 sz="1000" kern="1200">
                <a:solidFill>
                  <a:srgbClr val="FFFFFF"/>
                </a:solidFill>
                <a:latin typeface="Calibri" panose="020F0502020204030204"/>
                <a:ea typeface="+mn-ea"/>
                <a:cs typeface="+mn-cs"/>
              </a:rPr>
              <a:t>Blacklivesmentored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580129-DC03-BB4F-8AE6-259B73DC0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51AE808-511C-4AF6-B76A-A6AFDAB5A3DC}" type="slidenum">
              <a:rPr lang="en-GB" sz="10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2</a:t>
            </a:fld>
            <a:endParaRPr lang="en-GB" sz="1000">
              <a:solidFill>
                <a:srgbClr val="FFFFFF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FF9EB7-7489-2686-2692-22693379B394}"/>
              </a:ext>
            </a:extLst>
          </p:cNvPr>
          <p:cNvSpPr txBox="1"/>
          <p:nvPr/>
        </p:nvSpPr>
        <p:spPr>
          <a:xfrm>
            <a:off x="15028" y="4690150"/>
            <a:ext cx="494936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The Executive Board comprises : </a:t>
            </a:r>
            <a:br>
              <a:rPr lang="en-GB" dirty="0"/>
            </a:br>
            <a:r>
              <a:rPr lang="en-GB" dirty="0"/>
              <a:t>Founder: Earl Douse, </a:t>
            </a:r>
            <a:br>
              <a:rPr lang="en-GB" dirty="0"/>
            </a:br>
            <a:r>
              <a:rPr lang="en-GB" dirty="0"/>
              <a:t>Trustees: Ade </a:t>
            </a:r>
            <a:r>
              <a:rPr lang="en-GB" dirty="0" err="1"/>
              <a:t>Kinoshi</a:t>
            </a:r>
            <a:r>
              <a:rPr lang="en-GB" dirty="0"/>
              <a:t>, Whitney Douse, </a:t>
            </a:r>
            <a:r>
              <a:rPr lang="en-GB" dirty="0" err="1"/>
              <a:t>Eythan</a:t>
            </a:r>
            <a:r>
              <a:rPr lang="en-GB" dirty="0"/>
              <a:t> Bell,</a:t>
            </a:r>
          </a:p>
          <a:p>
            <a:r>
              <a:rPr lang="en-GB" dirty="0"/>
              <a:t>Coordinator: Sharon Douse</a:t>
            </a:r>
          </a:p>
          <a:p>
            <a:r>
              <a:rPr lang="en-GB" dirty="0"/>
              <a:t>Keisha Brown, Michael Allen, Dr Richard Oliphant,</a:t>
            </a:r>
          </a:p>
          <a:p>
            <a:r>
              <a:rPr lang="en-GB" dirty="0"/>
              <a:t>Shaun Tulloch, Sonia </a:t>
            </a:r>
            <a:r>
              <a:rPr lang="en-GB" dirty="0" err="1"/>
              <a:t>Friouzi</a:t>
            </a:r>
            <a:r>
              <a:rPr lang="en-GB" dirty="0"/>
              <a:t>, Tambudzai Ndlovu.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303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943CAA20-3569-4189-9E48-239A229A8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C43BB2-A6CB-0FD4-45CA-B50E0FFF1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1381"/>
            <a:ext cx="10512552" cy="40665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6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  <a:t>2. How Did I Come to Faith?</a:t>
            </a:r>
            <a:br>
              <a:rPr lang="en-US" sz="56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</a:br>
            <a:r>
              <a:rPr lang="en-US" sz="56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  <a:t>Personal Journey to Faith</a:t>
            </a:r>
            <a:br>
              <a:rPr lang="en-US" sz="56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</a:br>
            <a:r>
              <a:rPr lang="en-US" sz="56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  <a:t>Influential Factors and Experiences</a:t>
            </a:r>
            <a:br>
              <a:rPr lang="en-US" sz="56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</a:br>
            <a:endParaRPr lang="en-US" sz="5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9" name="sketch line">
            <a:extLst>
              <a:ext uri="{FF2B5EF4-FFF2-40B4-BE49-F238E27FC236}">
                <a16:creationId xmlns:a16="http://schemas.microsoft.com/office/drawing/2014/main" id="{DA542B6D-E775-4832-91DC-2D20F8578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18595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0DB3C3-EE66-8763-BA5B-7C5179886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Blacklivesmentored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59084D-C3F1-B703-05D6-DE80D2692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51AE808-511C-4AF6-B76A-A6AFDAB5A3DC}" type="slidenum">
              <a:rPr lang="en-US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3C5DEB-B5BC-07B2-BBDB-1FC2DA905743}"/>
              </a:ext>
            </a:extLst>
          </p:cNvPr>
          <p:cNvSpPr txBox="1"/>
          <p:nvPr/>
        </p:nvSpPr>
        <p:spPr>
          <a:xfrm>
            <a:off x="2788090" y="5142988"/>
            <a:ext cx="6612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My testimony, stretching back over 40 years of walking with the Lord</a:t>
            </a:r>
          </a:p>
        </p:txBody>
      </p:sp>
    </p:spTree>
    <p:extLst>
      <p:ext uri="{BB962C8B-B14F-4D97-AF65-F5344CB8AC3E}">
        <p14:creationId xmlns:p14="http://schemas.microsoft.com/office/powerpoint/2010/main" val="1471125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43CAA20-3569-4189-9E48-239A229A8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B7BDA6-44DB-3248-4AEB-AC96966F6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1381"/>
            <a:ext cx="10512552" cy="4066540"/>
          </a:xfrm>
        </p:spPr>
        <p:txBody>
          <a:bodyPr vert="horz" lIns="91440" tIns="45720" rIns="91440" bIns="45720" rtlCol="0" anchor="b">
            <a:normAutofit/>
          </a:bodyPr>
          <a:lstStyle/>
          <a:p>
            <a:br>
              <a:rPr lang="en-US" sz="56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</a:br>
            <a:r>
              <a:rPr lang="en-US" sz="56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  <a:t>3. Impact of Faith on My Work</a:t>
            </a:r>
            <a:br>
              <a:rPr lang="en-US" sz="56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</a:br>
            <a:r>
              <a:rPr lang="en-US" sz="56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  <a:t>Integration of Faith and Action</a:t>
            </a:r>
            <a:br>
              <a:rPr lang="en-US" sz="56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</a:br>
            <a:r>
              <a:rPr lang="en-US" sz="56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  <a:t>Guiding Principles and Values</a:t>
            </a:r>
            <a:br>
              <a:rPr lang="en-US" sz="56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</a:br>
            <a:endParaRPr lang="en-US" sz="5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DA542B6D-E775-4832-91DC-2D20F8578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18595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91A670-7156-5E8C-485A-93C47C8B6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Blacklivesmentored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A5EC9E-C0B0-E392-8DF7-7BE714F27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51AE808-511C-4AF6-B76A-A6AFDAB5A3DC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18B88E-5E16-A53C-CA65-A97AB4CF384A}"/>
              </a:ext>
            </a:extLst>
          </p:cNvPr>
          <p:cNvSpPr txBox="1"/>
          <p:nvPr/>
        </p:nvSpPr>
        <p:spPr>
          <a:xfrm>
            <a:off x="1243584" y="5024480"/>
            <a:ext cx="8656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…."And now </a:t>
            </a:r>
            <a:r>
              <a:rPr lang="en-US" dirty="0" err="1"/>
              <a:t>abideth</a:t>
            </a:r>
            <a:r>
              <a:rPr lang="en-US" dirty="0"/>
              <a:t> faith, hope, charity, these three; but the greatest of these is charity.” √ "charity" is often replaced with "love," hence the commonly quoted phrase, "the greatest is love."</a:t>
            </a:r>
          </a:p>
        </p:txBody>
      </p:sp>
    </p:spTree>
    <p:extLst>
      <p:ext uri="{BB962C8B-B14F-4D97-AF65-F5344CB8AC3E}">
        <p14:creationId xmlns:p14="http://schemas.microsoft.com/office/powerpoint/2010/main" val="1720069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43CAA20-3569-4189-9E48-239A229A8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91D77-DAFE-286B-D8B0-0772EBAAA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1381"/>
            <a:ext cx="10512552" cy="40665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100" dirty="0">
                <a:highlight>
                  <a:srgbClr val="FFFFFF"/>
                </a:highlight>
              </a:rPr>
              <a:t>4. </a:t>
            </a:r>
            <a:r>
              <a:rPr lang="en-US" sz="51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  <a:t>Understanding Our Ministry</a:t>
            </a:r>
            <a:br>
              <a:rPr lang="en-US" sz="51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</a:br>
            <a:r>
              <a:rPr lang="en-US" sz="51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  <a:t>Definition and Scope of </a:t>
            </a:r>
            <a:r>
              <a:rPr lang="en-US" sz="5100" b="0" i="0" kern="1200" dirty="0" err="1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  <a:t>Blacklivesmentored</a:t>
            </a:r>
            <a:br>
              <a:rPr lang="en-US" sz="51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</a:br>
            <a:r>
              <a:rPr lang="en-GB" sz="5400" dirty="0">
                <a:highlight>
                  <a:srgbClr val="FFFFFF"/>
                </a:highlight>
              </a:rPr>
              <a:t>Our Vision and Purpose</a:t>
            </a:r>
            <a:endParaRPr lang="en-US" sz="51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DA542B6D-E775-4832-91DC-2D20F8578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18595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8667B1-D8D5-2E2E-4B94-6542A935D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Blacklivesmentored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83DECD-86CE-39B2-CCEB-56AE23F55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51AE808-511C-4AF6-B76A-A6AFDAB5A3DC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D9BD95-5599-6E56-3C1E-4271E41A4551}"/>
              </a:ext>
            </a:extLst>
          </p:cNvPr>
          <p:cNvSpPr txBox="1"/>
          <p:nvPr/>
        </p:nvSpPr>
        <p:spPr>
          <a:xfrm>
            <a:off x="838200" y="5204162"/>
            <a:ext cx="84253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Our vision is to empower individuals to achieve their full potential by</a:t>
            </a:r>
          </a:p>
          <a:p>
            <a:r>
              <a:rPr lang="en-GB" dirty="0"/>
              <a:t>helping them shift their focus towards their goals. We are committed to providing </a:t>
            </a:r>
          </a:p>
          <a:p>
            <a:r>
              <a:rPr lang="en-GB" dirty="0"/>
              <a:t>the support and guidance needed to make meaningful and lasting changes in their lives.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067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943CAA20-3569-4189-9E48-239A229A8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306AA3-5DC4-C03D-569E-E6E237FE5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1381"/>
            <a:ext cx="10512552" cy="40665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6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  <a:t>5: Path to Current Ministry</a:t>
            </a:r>
            <a:br>
              <a:rPr lang="en-US" sz="56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</a:br>
            <a:r>
              <a:rPr lang="en-US" sz="56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  <a:t>Factors and Motivations Leading to </a:t>
            </a:r>
            <a:r>
              <a:rPr lang="en-US" sz="5600" b="0" i="0" kern="1200" dirty="0" err="1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  <a:t>Blacklivesmentored</a:t>
            </a:r>
            <a:br>
              <a:rPr lang="en-US" sz="56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</a:br>
            <a:r>
              <a:rPr lang="en-US" sz="56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  <a:t>Turning Points and Inspirations</a:t>
            </a:r>
            <a:br>
              <a:rPr lang="en-US" sz="56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</a:br>
            <a:endParaRPr lang="en-US" sz="5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DA542B6D-E775-4832-91DC-2D20F8578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18595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239050-3B6D-2799-7D33-523078779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Blacklivesmentored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D23D26-22A1-AE72-E1DE-53B8F8FAB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51AE808-511C-4AF6-B76A-A6AFDAB5A3DC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709EE2-3943-19BD-89DD-AC9D1026E07E}"/>
              </a:ext>
            </a:extLst>
          </p:cNvPr>
          <p:cNvSpPr txBox="1"/>
          <p:nvPr/>
        </p:nvSpPr>
        <p:spPr>
          <a:xfrm>
            <a:off x="1450848" y="5116814"/>
            <a:ext cx="77254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merciless murder of 46-yearold George Floyd at the hands of the police.</a:t>
            </a:r>
          </a:p>
          <a:p>
            <a:r>
              <a:rPr lang="en-GB" dirty="0"/>
              <a:t> The news sparked a global outcry and movement amongst the black community</a:t>
            </a:r>
          </a:p>
          <a:p>
            <a:r>
              <a:rPr lang="en-GB" dirty="0"/>
              <a:t> to bring immediate visibility to the plight of black people.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434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43CAA20-3569-4189-9E48-239A229A8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0B1ED7-AC4E-7238-167F-6F6ED8F61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1381"/>
            <a:ext cx="10512552" cy="40665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  <a:t>6: Addressing Critical Needs</a:t>
            </a:r>
            <a:br>
              <a:rPr lang="en-US" sz="46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</a:br>
            <a:r>
              <a:rPr lang="en-US" sz="46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  <a:t>Identifying the Gap: What Need Does </a:t>
            </a:r>
            <a:r>
              <a:rPr lang="en-US" sz="4600" b="0" i="0" kern="1200" dirty="0" err="1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  <a:t>Blacklivesmentored</a:t>
            </a:r>
            <a:r>
              <a:rPr lang="en-US" sz="46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  <a:t> Fulfill?</a:t>
            </a:r>
            <a:br>
              <a:rPr lang="en-US" sz="46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</a:br>
            <a:r>
              <a:rPr lang="en-US" sz="46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  <a:t>Contextualizing the Significance of Our Work</a:t>
            </a:r>
            <a:br>
              <a:rPr lang="en-US" sz="46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</a:br>
            <a:endParaRPr lang="en-US" sz="4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DA542B6D-E775-4832-91DC-2D20F8578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18595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074F41-6EB6-0B85-531E-6678837D5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Blacklivesmentored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79F88-7CFA-5476-A574-E6897575F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51AE808-511C-4AF6-B76A-A6AFDAB5A3DC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01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43CAA20-3569-4189-9E48-239A229A8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920E73-81A7-C76E-8066-3DBF45B8C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1381"/>
            <a:ext cx="10512552" cy="40665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  <a:t>7: The Necessity of Our Mission</a:t>
            </a:r>
            <a:br>
              <a:rPr lang="en-US" sz="46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</a:br>
            <a:r>
              <a:rPr lang="en-US" sz="46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  <a:t>Understanding the Scale of the Issue/Need</a:t>
            </a:r>
            <a:br>
              <a:rPr lang="en-US" sz="46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</a:br>
            <a:r>
              <a:rPr lang="en-US" sz="46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  <a:t>Justification for Intervention: Why </a:t>
            </a:r>
            <a:r>
              <a:rPr lang="en-US" sz="4600" b="0" i="0" kern="1200" dirty="0" err="1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  <a:t>Blacklivesmentored</a:t>
            </a:r>
            <a:r>
              <a:rPr lang="en-US" sz="46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  <a:t> Matters</a:t>
            </a:r>
            <a:br>
              <a:rPr lang="en-US" sz="46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</a:br>
            <a:endParaRPr lang="en-US" sz="4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DA542B6D-E775-4832-91DC-2D20F8578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18595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1AF4D0-7F06-4390-7150-93EE3DCB0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Blacklivesmentored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7707EC-DC2C-AC8E-52C3-6AD82C0F8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51AE808-511C-4AF6-B76A-A6AFDAB5A3DC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050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43CAA20-3569-4189-9E48-239A229A8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1E5CFB-4F38-55F7-7B5A-6A5F9719A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1381"/>
            <a:ext cx="10512552" cy="40665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1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  <a:t>8: Impact Assessment</a:t>
            </a:r>
            <a:br>
              <a:rPr lang="en-US" sz="51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</a:br>
            <a:r>
              <a:rPr lang="en-US" sz="51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  <a:t>Measuring Success: Tangible and Intangible Outcomes</a:t>
            </a:r>
            <a:br>
              <a:rPr lang="en-US" sz="51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</a:br>
            <a:r>
              <a:rPr lang="en-US" sz="51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  <a:t>Stories of Change: Real-life Examples</a:t>
            </a:r>
            <a:br>
              <a:rPr lang="en-US" sz="51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</a:br>
            <a:endParaRPr lang="en-US" sz="51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DA542B6D-E775-4832-91DC-2D20F8578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18595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8BDE59-9156-7C75-5505-FEA9A25BB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Blacklivesmentored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53824B-3F1E-5700-AD3B-C9522B9FD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51AE808-511C-4AF6-B76A-A6AFDAB5A3DC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680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43CAA20-3569-4189-9E48-239A229A8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31D13C-C254-B253-E18C-42C3E1CAD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1381"/>
            <a:ext cx="10512552" cy="40665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1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  <a:t>9: Challenges Faced</a:t>
            </a:r>
            <a:br>
              <a:rPr lang="en-US" sz="51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</a:br>
            <a:r>
              <a:rPr lang="en-US" sz="51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  <a:t>Identifying and Overcoming Obstacles</a:t>
            </a:r>
            <a:br>
              <a:rPr lang="en-US" sz="51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</a:br>
            <a:r>
              <a:rPr lang="en-US" sz="51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  <a:t>Lessons Learned and Strategies for Resilience</a:t>
            </a:r>
            <a:br>
              <a:rPr lang="en-US" sz="51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</a:br>
            <a:endParaRPr lang="en-US" sz="51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DA542B6D-E775-4832-91DC-2D20F8578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18595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F82F18-8445-06DF-CBDA-1D1968476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Blacklivesmentored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3A80B9-4413-1737-87EE-AC3E0169D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51AE808-511C-4AF6-B76A-A6AFDAB5A3DC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1ECA29-15F6-7A1E-8BD0-BE5EDE538CF0}"/>
              </a:ext>
            </a:extLst>
          </p:cNvPr>
          <p:cNvSpPr txBox="1"/>
          <p:nvPr/>
        </p:nvSpPr>
        <p:spPr>
          <a:xfrm>
            <a:off x="1158669" y="5151110"/>
            <a:ext cx="94961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Next two slides show a table format of the challenges faced by </a:t>
            </a:r>
            <a:r>
              <a:rPr lang="en-GB" b="0" i="0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Blacklivesmentored</a:t>
            </a:r>
            <a:r>
              <a:rPr lang="en-GB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and the </a:t>
            </a:r>
          </a:p>
          <a:p>
            <a:r>
              <a:rPr lang="en-GB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corresponding strategies employed to overcome them and foster resilience within the organization.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797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713CA-AA2A-2636-388A-9C08E026F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Challenges Faced and Strategies for Resilience</a:t>
            </a:r>
            <a:endParaRPr lang="en-US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E987E207-EF4D-F284-80CB-9B95058D22A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779519090"/>
              </p:ext>
            </p:extLst>
          </p:nvPr>
        </p:nvGraphicFramePr>
        <p:xfrm>
          <a:off x="838200" y="1825624"/>
          <a:ext cx="5181600" cy="4351338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759334568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1445447953"/>
                    </a:ext>
                  </a:extLst>
                </a:gridCol>
              </a:tblGrid>
              <a:tr h="945942">
                <a:tc>
                  <a:txBody>
                    <a:bodyPr/>
                    <a:lstStyle/>
                    <a:p>
                      <a:pPr fontAlgn="b"/>
                      <a:r>
                        <a:rPr lang="en-GB" sz="1300" b="1">
                          <a:effectLst/>
                        </a:rPr>
                        <a:t>Challenges Faced</a:t>
                      </a:r>
                    </a:p>
                  </a:txBody>
                  <a:tcPr marL="67955" marR="67955" marT="33978" marB="33978" anchor="b">
                    <a:lnL w="9525" cap="flat" cmpd="sng" algn="ctr">
                      <a:solidFill>
                        <a:srgbClr val="808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7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8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80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GB" sz="1300" b="1">
                          <a:effectLst/>
                        </a:rPr>
                        <a:t>Overcoming Obstacles, Lessons Learned, and Strategies for Resilience</a:t>
                      </a:r>
                    </a:p>
                  </a:txBody>
                  <a:tcPr marL="67955" marR="67955" marT="33978" marB="33978" anchor="b">
                    <a:lnL w="9525" cap="flat" cmpd="sng" algn="ctr">
                      <a:solidFill>
                        <a:srgbClr val="D0D7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7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7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81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6732156"/>
                  </a:ext>
                </a:extLst>
              </a:tr>
              <a:tr h="378378">
                <a:tc>
                  <a:txBody>
                    <a:bodyPr/>
                    <a:lstStyle/>
                    <a:p>
                      <a:pPr fontAlgn="base"/>
                      <a:r>
                        <a:rPr lang="en-GB" sz="1300">
                          <a:effectLst/>
                        </a:rPr>
                        <a:t>Lack of Funding</a:t>
                      </a:r>
                    </a:p>
                  </a:txBody>
                  <a:tcPr marL="67955" marR="67955" marT="33978" marB="33978" anchor="ctr">
                    <a:lnL w="9525" cap="flat" cmpd="sng" algn="ctr">
                      <a:solidFill>
                        <a:srgbClr val="6080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081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80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2B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300">
                          <a:effectLst/>
                        </a:rPr>
                        <a:t>- Creative Fundraising Initiatives</a:t>
                      </a:r>
                    </a:p>
                  </a:txBody>
                  <a:tcPr marL="67955" marR="67955" marT="33978" marB="33978" anchor="ctr">
                    <a:lnL w="9525" cap="flat" cmpd="sng" algn="ctr">
                      <a:solidFill>
                        <a:srgbClr val="5081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081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81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C1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3612556"/>
                  </a:ext>
                </a:extLst>
              </a:tr>
              <a:tr h="378378">
                <a:tc>
                  <a:txBody>
                    <a:bodyPr/>
                    <a:lstStyle/>
                    <a:p>
                      <a:pPr fontAlgn="base"/>
                      <a:endParaRPr lang="en-GB" sz="1300">
                        <a:effectLst/>
                      </a:endParaRPr>
                    </a:p>
                  </a:txBody>
                  <a:tcPr marL="67955" marR="67955" marT="33978" marB="33978" anchor="ctr">
                    <a:lnL w="9525" cap="flat" cmpd="sng" algn="ctr">
                      <a:solidFill>
                        <a:srgbClr val="202B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C1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2B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AC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300">
                          <a:effectLst/>
                        </a:rPr>
                        <a:t>- Building Strategic Partnerships</a:t>
                      </a:r>
                    </a:p>
                  </a:txBody>
                  <a:tcPr marL="67955" marR="67955" marT="33978" marB="33978" anchor="ctr">
                    <a:lnL w="9525" cap="flat" cmpd="sng" algn="ctr">
                      <a:solidFill>
                        <a:srgbClr val="80C1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C1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C1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6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1697586"/>
                  </a:ext>
                </a:extLst>
              </a:tr>
              <a:tr h="662160">
                <a:tc>
                  <a:txBody>
                    <a:bodyPr/>
                    <a:lstStyle/>
                    <a:p>
                      <a:pPr fontAlgn="base"/>
                      <a:endParaRPr lang="en-GB" sz="1300">
                        <a:effectLst/>
                      </a:endParaRPr>
                    </a:p>
                  </a:txBody>
                  <a:tcPr marL="67955" marR="67955" marT="33978" marB="33978" anchor="ctr">
                    <a:lnL w="9525" cap="flat" cmpd="sng" algn="ctr">
                      <a:solidFill>
                        <a:srgbClr val="40AC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B6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AC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AF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300">
                          <a:effectLst/>
                        </a:rPr>
                        <a:t>- Grant Applications and Donor Cultivation</a:t>
                      </a:r>
                    </a:p>
                  </a:txBody>
                  <a:tcPr marL="67955" marR="67955" marT="33978" marB="33978" anchor="ctr">
                    <a:lnL w="9525" cap="flat" cmpd="sng" algn="ctr">
                      <a:solidFill>
                        <a:srgbClr val="00B6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B6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6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223979"/>
                  </a:ext>
                </a:extLst>
              </a:tr>
              <a:tr h="662160">
                <a:tc>
                  <a:txBody>
                    <a:bodyPr/>
                    <a:lstStyle/>
                    <a:p>
                      <a:pPr fontAlgn="base"/>
                      <a:endParaRPr lang="en-GB" sz="1300">
                        <a:effectLst/>
                      </a:endParaRPr>
                    </a:p>
                  </a:txBody>
                  <a:tcPr marL="67955" marR="67955" marT="33978" marB="33978" anchor="ctr">
                    <a:lnL w="9525" cap="flat" cmpd="sng" algn="ctr">
                      <a:solidFill>
                        <a:srgbClr val="D0AF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AF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E8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300">
                          <a:effectLst/>
                        </a:rPr>
                        <a:t>- Leveraging Volunteer Networks and Community Support</a:t>
                      </a:r>
                    </a:p>
                  </a:txBody>
                  <a:tcPr marL="67955" marR="67955" marT="33978" marB="33978" anchor="ctr">
                    <a:lnL w="9525" cap="flat" cmpd="sng" algn="ctr">
                      <a:solidFill>
                        <a:srgbClr val="80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03F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3382760"/>
                  </a:ext>
                </a:extLst>
              </a:tr>
              <a:tr h="378378">
                <a:tc>
                  <a:txBody>
                    <a:bodyPr/>
                    <a:lstStyle/>
                    <a:p>
                      <a:pPr fontAlgn="base"/>
                      <a:endParaRPr lang="en-GB" sz="1300">
                        <a:effectLst/>
                      </a:endParaRPr>
                    </a:p>
                  </a:txBody>
                  <a:tcPr marL="67955" marR="67955" marT="33978" marB="33978" anchor="ctr">
                    <a:lnL w="9525" cap="flat" cmpd="sng" algn="ctr">
                      <a:solidFill>
                        <a:srgbClr val="B0E8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03F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E8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300">
                          <a:effectLst/>
                        </a:rPr>
                        <a:t>- Diversifying Revenue Streams</a:t>
                      </a:r>
                    </a:p>
                  </a:txBody>
                  <a:tcPr marL="67955" marR="67955" marT="33978" marB="33978" anchor="ctr">
                    <a:lnL w="9525" cap="flat" cmpd="sng" algn="ctr">
                      <a:solidFill>
                        <a:srgbClr val="903F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03F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3F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1100981"/>
                  </a:ext>
                </a:extLst>
              </a:tr>
              <a:tr h="945942">
                <a:tc>
                  <a:txBody>
                    <a:bodyPr/>
                    <a:lstStyle/>
                    <a:p>
                      <a:pPr fontAlgn="base"/>
                      <a:endParaRPr lang="en-GB" sz="1300">
                        <a:effectLst/>
                      </a:endParaRPr>
                    </a:p>
                  </a:txBody>
                  <a:tcPr marL="67955" marR="67955" marT="33978" marB="33978" anchor="ctr">
                    <a:lnL w="9525" cap="flat" cmpd="sng" algn="ctr">
                      <a:solidFill>
                        <a:srgbClr val="20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0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0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300" dirty="0">
                          <a:effectLst/>
                        </a:rPr>
                        <a:t>- Impactful Communication: Articulating the Need and Impact to Potential Donors and Supporters</a:t>
                      </a:r>
                    </a:p>
                  </a:txBody>
                  <a:tcPr marL="67955" marR="67955" marT="33978" marB="33978" anchor="ctr">
                    <a:lnL w="9525" cap="flat" cmpd="sng" algn="ctr">
                      <a:solidFill>
                        <a:srgbClr val="10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0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05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2387326"/>
                  </a:ext>
                </a:extLst>
              </a:tr>
            </a:tbl>
          </a:graphicData>
        </a:graphic>
      </p:graphicFrame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3EC39240-C877-8010-7C60-E8F29C5F8F63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639347729"/>
              </p:ext>
            </p:extLst>
          </p:nvPr>
        </p:nvGraphicFramePr>
        <p:xfrm>
          <a:off x="6172200" y="1825624"/>
          <a:ext cx="5181600" cy="4351336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628512139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749220513"/>
                    </a:ext>
                  </a:extLst>
                </a:gridCol>
              </a:tblGrid>
              <a:tr h="906528">
                <a:tc>
                  <a:txBody>
                    <a:bodyPr/>
                    <a:lstStyle/>
                    <a:p>
                      <a:pPr fontAlgn="base"/>
                      <a:r>
                        <a:rPr lang="en-GB" sz="1300">
                          <a:effectLst/>
                        </a:rPr>
                        <a:t>Limited Resources and Capacity</a:t>
                      </a:r>
                    </a:p>
                  </a:txBody>
                  <a:tcPr marL="67955" marR="67955" marT="33978" marB="33978" anchor="ctr">
                    <a:lnL w="9525" cap="flat" cmpd="sng" algn="ctr">
                      <a:solidFill>
                        <a:srgbClr val="D07E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7E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7E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41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300">
                          <a:effectLst/>
                        </a:rPr>
                        <a:t>- Efficient Resource Allocation: Prioritizing Needs and Maximizing Impact</a:t>
                      </a:r>
                    </a:p>
                  </a:txBody>
                  <a:tcPr marL="67955" marR="67955" marT="33978" marB="33978" anchor="ctr">
                    <a:lnL w="9525" cap="flat" cmpd="sng" algn="ctr">
                      <a:solidFill>
                        <a:srgbClr val="707E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7E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7E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69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3543013"/>
                  </a:ext>
                </a:extLst>
              </a:tr>
              <a:tr h="634570">
                <a:tc>
                  <a:txBody>
                    <a:bodyPr/>
                    <a:lstStyle/>
                    <a:p>
                      <a:pPr fontAlgn="base"/>
                      <a:endParaRPr lang="en-GB" sz="1300">
                        <a:effectLst/>
                      </a:endParaRPr>
                    </a:p>
                  </a:txBody>
                  <a:tcPr marL="67955" marR="67955" marT="33978" marB="33978" anchor="ctr">
                    <a:lnL w="9525" cap="flat" cmpd="sng" algn="ctr">
                      <a:solidFill>
                        <a:srgbClr val="2041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69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41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7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300">
                          <a:effectLst/>
                        </a:rPr>
                        <a:t>- Volunteer Recruitment and Retention</a:t>
                      </a:r>
                    </a:p>
                  </a:txBody>
                  <a:tcPr marL="67955" marR="67955" marT="33978" marB="33978" anchor="ctr">
                    <a:lnL w="9525" cap="flat" cmpd="sng" algn="ctr">
                      <a:solidFill>
                        <a:srgbClr val="D069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69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69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6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3517077"/>
                  </a:ext>
                </a:extLst>
              </a:tr>
              <a:tr h="634570">
                <a:tc>
                  <a:txBody>
                    <a:bodyPr/>
                    <a:lstStyle/>
                    <a:p>
                      <a:pPr fontAlgn="base"/>
                      <a:endParaRPr lang="en-GB" sz="1300">
                        <a:effectLst/>
                      </a:endParaRPr>
                    </a:p>
                  </a:txBody>
                  <a:tcPr marL="67955" marR="67955" marT="33978" marB="33978" anchor="ctr">
                    <a:lnL w="9525" cap="flat" cmpd="sng" algn="ctr">
                      <a:solidFill>
                        <a:srgbClr val="0067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6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7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07F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300">
                          <a:effectLst/>
                        </a:rPr>
                        <a:t>- Capacity Building: Training and Developing Team Members</a:t>
                      </a:r>
                    </a:p>
                  </a:txBody>
                  <a:tcPr marL="67955" marR="67955" marT="33978" marB="33978" anchor="ctr">
                    <a:lnL w="9525" cap="flat" cmpd="sng" algn="ctr">
                      <a:solidFill>
                        <a:srgbClr val="0046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6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6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5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9079118"/>
                  </a:ext>
                </a:extLst>
              </a:tr>
              <a:tr h="634570">
                <a:tc>
                  <a:txBody>
                    <a:bodyPr/>
                    <a:lstStyle/>
                    <a:p>
                      <a:pPr fontAlgn="base"/>
                      <a:endParaRPr lang="en-GB" sz="1300">
                        <a:effectLst/>
                      </a:endParaRPr>
                    </a:p>
                  </a:txBody>
                  <a:tcPr marL="67955" marR="67955" marT="33978" marB="33978" anchor="ctr">
                    <a:lnL w="9525" cap="flat" cmpd="sng" algn="ctr">
                      <a:solidFill>
                        <a:srgbClr val="307F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65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07F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5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300">
                          <a:effectLst/>
                        </a:rPr>
                        <a:t>- Collaborative Partnerships: Sharing Resources and Expertise</a:t>
                      </a:r>
                    </a:p>
                  </a:txBody>
                  <a:tcPr marL="67955" marR="67955" marT="33978" marB="33978" anchor="ctr">
                    <a:lnL w="9525" cap="flat" cmpd="sng" algn="ctr">
                      <a:solidFill>
                        <a:srgbClr val="8065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65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5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5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4243027"/>
                  </a:ext>
                </a:extLst>
              </a:tr>
              <a:tr h="634570">
                <a:tc>
                  <a:txBody>
                    <a:bodyPr/>
                    <a:lstStyle/>
                    <a:p>
                      <a:pPr fontAlgn="base"/>
                      <a:endParaRPr lang="en-GB" sz="1300">
                        <a:effectLst/>
                      </a:endParaRPr>
                    </a:p>
                  </a:txBody>
                  <a:tcPr marL="67955" marR="67955" marT="33978" marB="33978" anchor="ctr">
                    <a:lnL w="9525" cap="flat" cmpd="sng" algn="ctr">
                      <a:solidFill>
                        <a:srgbClr val="605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5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5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65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300">
                          <a:effectLst/>
                        </a:rPr>
                        <a:t>- Strategic Planning: Setting Realistic Goals and Milestones</a:t>
                      </a:r>
                    </a:p>
                  </a:txBody>
                  <a:tcPr marL="67955" marR="67955" marT="33978" marB="33978" anchor="ctr">
                    <a:lnL w="9525" cap="flat" cmpd="sng" algn="ctr">
                      <a:solidFill>
                        <a:srgbClr val="D05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5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5A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60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436352"/>
                  </a:ext>
                </a:extLst>
              </a:tr>
              <a:tr h="906528">
                <a:tc>
                  <a:txBody>
                    <a:bodyPr/>
                    <a:lstStyle/>
                    <a:p>
                      <a:pPr fontAlgn="base"/>
                      <a:endParaRPr lang="en-GB" sz="1300">
                        <a:effectLst/>
                      </a:endParaRPr>
                    </a:p>
                  </a:txBody>
                  <a:tcPr marL="67955" marR="67955" marT="33978" marB="33978" anchor="ctr">
                    <a:lnL w="9525" cap="flat" cmpd="sng" algn="ctr">
                      <a:solidFill>
                        <a:srgbClr val="5065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60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65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065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300" dirty="0">
                          <a:effectLst/>
                        </a:rPr>
                        <a:t>- Empowering Leadership: Delegating Responsibilities and Encouraging Innovation</a:t>
                      </a:r>
                    </a:p>
                  </a:txBody>
                  <a:tcPr marL="67955" marR="67955" marT="33978" marB="33978" anchor="ctr">
                    <a:lnL w="9525" cap="flat" cmpd="sng" algn="ctr">
                      <a:solidFill>
                        <a:srgbClr val="7060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60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60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60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0416091"/>
                  </a:ext>
                </a:extLst>
              </a:tr>
            </a:tbl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A54755-3010-E6E0-D909-93B310621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Blacklivesmentored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E4759C-912F-62C8-6D10-63343C431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AE808-511C-4AF6-B76A-A6AFDAB5A3DC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2669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EA402-0BD1-FBFE-7CF3-4A69DEEF4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Challenges Faced and Strategies for Resilience</a:t>
            </a:r>
            <a:endParaRPr lang="en-US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CE349793-D350-3AFA-6711-931903ECDD68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935819643"/>
              </p:ext>
            </p:extLst>
          </p:nvPr>
        </p:nvGraphicFramePr>
        <p:xfrm>
          <a:off x="838200" y="1668026"/>
          <a:ext cx="5181600" cy="4290647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3577782273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3916014006"/>
                    </a:ext>
                  </a:extLst>
                </a:gridCol>
              </a:tblGrid>
              <a:tr h="1178026">
                <a:tc>
                  <a:txBody>
                    <a:bodyPr/>
                    <a:lstStyle/>
                    <a:p>
                      <a:pPr fontAlgn="base"/>
                      <a:r>
                        <a:rPr lang="en-GB" sz="1300">
                          <a:effectLst/>
                        </a:rPr>
                        <a:t>Resistance to Change and Stigma</a:t>
                      </a:r>
                    </a:p>
                  </a:txBody>
                  <a:tcPr marL="67955" marR="67955" marT="33978" marB="33978" anchor="ctr">
                    <a:lnL w="9525" cap="flat" cmpd="sng" algn="ctr">
                      <a:solidFill>
                        <a:srgbClr val="E047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F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47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300">
                          <a:effectLst/>
                        </a:rPr>
                        <a:t>- Education and Awareness Campaigns: Dispelling Myths and Challenging Stereotypes</a:t>
                      </a:r>
                    </a:p>
                  </a:txBody>
                  <a:tcPr marL="67955" marR="67955" marT="33978" marB="33978" anchor="ctr">
                    <a:lnL w="9525" cap="flat" cmpd="sng" algn="ctr">
                      <a:solidFill>
                        <a:srgbClr val="007F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F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F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6368476"/>
                  </a:ext>
                </a:extLst>
              </a:tr>
              <a:tr h="475688">
                <a:tc>
                  <a:txBody>
                    <a:bodyPr/>
                    <a:lstStyle/>
                    <a:p>
                      <a:pPr fontAlgn="base"/>
                      <a:endParaRPr lang="en-GB" sz="1300">
                        <a:effectLst/>
                      </a:endParaRPr>
                    </a:p>
                  </a:txBody>
                  <a:tcPr marL="67955" marR="67955" marT="33978" marB="33978" anchor="ctr">
                    <a:lnL w="9525" cap="flat" cmpd="sng" algn="ctr">
                      <a:solidFill>
                        <a:srgbClr val="00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5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BA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300">
                          <a:effectLst/>
                        </a:rPr>
                        <a:t>- Community Engagement: Building Trust and Fostering Dialogue</a:t>
                      </a:r>
                    </a:p>
                  </a:txBody>
                  <a:tcPr marL="67955" marR="67955" marT="33978" marB="33978" anchor="ctr">
                    <a:lnL w="9525" cap="flat" cmpd="sng" algn="ctr">
                      <a:solidFill>
                        <a:srgbClr val="C05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5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2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02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743099"/>
                  </a:ext>
                </a:extLst>
              </a:tr>
              <a:tr h="475688">
                <a:tc>
                  <a:txBody>
                    <a:bodyPr/>
                    <a:lstStyle/>
                    <a:p>
                      <a:pPr fontAlgn="base"/>
                      <a:endParaRPr lang="en-GB" sz="1300">
                        <a:effectLst/>
                      </a:endParaRPr>
                    </a:p>
                  </a:txBody>
                  <a:tcPr marL="67955" marR="67955" marT="33978" marB="33978" anchor="ctr">
                    <a:lnL w="9525" cap="flat" cmpd="sng" algn="ctr">
                      <a:solidFill>
                        <a:srgbClr val="E0BA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02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BA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6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300">
                          <a:effectLst/>
                        </a:rPr>
                        <a:t>- Advocacy and Policy Influence: Effecting Systemic Change</a:t>
                      </a:r>
                    </a:p>
                  </a:txBody>
                  <a:tcPr marL="67955" marR="67955" marT="33978" marB="33978" anchor="ctr">
                    <a:lnL w="9525" cap="flat" cmpd="sng" algn="ctr">
                      <a:solidFill>
                        <a:srgbClr val="902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02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2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6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4573351"/>
                  </a:ext>
                </a:extLst>
              </a:tr>
              <a:tr h="679554">
                <a:tc>
                  <a:txBody>
                    <a:bodyPr/>
                    <a:lstStyle/>
                    <a:p>
                      <a:pPr fontAlgn="base"/>
                      <a:endParaRPr lang="en-GB" sz="1300">
                        <a:effectLst/>
                      </a:endParaRPr>
                    </a:p>
                  </a:txBody>
                  <a:tcPr marL="67955" marR="67955" marT="33978" marB="33978" anchor="ctr">
                    <a:lnL w="9525" cap="flat" cmpd="sng" algn="ctr">
                      <a:solidFill>
                        <a:srgbClr val="00F6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6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6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41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300">
                          <a:effectLst/>
                        </a:rPr>
                        <a:t>- Cultural Competency Training: Understanding and Respecting Diverse Perspectives</a:t>
                      </a:r>
                    </a:p>
                  </a:txBody>
                  <a:tcPr marL="67955" marR="67955" marT="33978" marB="33978" anchor="ctr">
                    <a:lnL w="9525" cap="flat" cmpd="sng" algn="ctr">
                      <a:solidFill>
                        <a:srgbClr val="F06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6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6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E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4935442"/>
                  </a:ext>
                </a:extLst>
              </a:tr>
              <a:tr h="679554">
                <a:tc>
                  <a:txBody>
                    <a:bodyPr/>
                    <a:lstStyle/>
                    <a:p>
                      <a:pPr fontAlgn="base"/>
                      <a:endParaRPr lang="en-GB" sz="1300">
                        <a:effectLst/>
                      </a:endParaRPr>
                    </a:p>
                  </a:txBody>
                  <a:tcPr marL="67955" marR="67955" marT="33978" marB="33978" anchor="ctr">
                    <a:lnL w="9525" cap="flat" cmpd="sng" algn="ctr">
                      <a:solidFill>
                        <a:srgbClr val="E041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6E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41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9A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300">
                          <a:effectLst/>
                        </a:rPr>
                        <a:t>- Personal Resilience: Self-care Practices and Mental Health Support</a:t>
                      </a:r>
                    </a:p>
                  </a:txBody>
                  <a:tcPr marL="67955" marR="67955" marT="33978" marB="33978" anchor="ctr">
                    <a:lnL w="9525" cap="flat" cmpd="sng" algn="ctr">
                      <a:solidFill>
                        <a:srgbClr val="806E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6E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E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0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653744"/>
                  </a:ext>
                </a:extLst>
              </a:tr>
              <a:tr h="802137">
                <a:tc>
                  <a:txBody>
                    <a:bodyPr/>
                    <a:lstStyle/>
                    <a:p>
                      <a:pPr fontAlgn="base"/>
                      <a:endParaRPr lang="en-GB" sz="1300">
                        <a:effectLst/>
                      </a:endParaRPr>
                    </a:p>
                  </a:txBody>
                  <a:tcPr marL="67955" marR="67955" marT="33978" marB="33978" anchor="ctr">
                    <a:lnL w="9525" cap="flat" cmpd="sng" algn="ctr">
                      <a:solidFill>
                        <a:srgbClr val="409A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00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9A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09A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300" dirty="0">
                          <a:effectLst/>
                        </a:rPr>
                        <a:t>- Building Coalitions: Uniting with Like-minded Organizations for Collective Impact</a:t>
                      </a:r>
                    </a:p>
                  </a:txBody>
                  <a:tcPr marL="67955" marR="67955" marT="33978" marB="33978" anchor="ctr">
                    <a:lnL w="9525" cap="flat" cmpd="sng" algn="ctr">
                      <a:solidFill>
                        <a:srgbClr val="200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00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0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00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5728310"/>
                  </a:ext>
                </a:extLst>
              </a:tr>
            </a:tbl>
          </a:graphicData>
        </a:graphic>
      </p:graphicFrame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D3C630FB-D3B9-C3FE-C7C0-9185DA49939B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628588096"/>
              </p:ext>
            </p:extLst>
          </p:nvPr>
        </p:nvGraphicFramePr>
        <p:xfrm>
          <a:off x="6172200" y="1689100"/>
          <a:ext cx="5181600" cy="4248923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3218451612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3650213126"/>
                    </a:ext>
                  </a:extLst>
                </a:gridCol>
              </a:tblGrid>
              <a:tr h="851153">
                <a:tc>
                  <a:txBody>
                    <a:bodyPr/>
                    <a:lstStyle/>
                    <a:p>
                      <a:pPr fontAlgn="base"/>
                      <a:r>
                        <a:rPr lang="en-GB" sz="1300">
                          <a:effectLst/>
                        </a:rPr>
                        <a:t>Burnout and Compassion Fatigue</a:t>
                      </a:r>
                    </a:p>
                  </a:txBody>
                  <a:tcPr marL="67955" marR="67955" marT="33978" marB="33978" anchor="ctr">
                    <a:lnL w="9525" cap="flat" cmpd="sng" algn="ctr">
                      <a:solidFill>
                        <a:srgbClr val="A0BB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93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BB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82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300">
                          <a:effectLst/>
                        </a:rPr>
                        <a:t>- Self-care Strategies: Prioritizing Well-being and Setting Boundaries</a:t>
                      </a:r>
                    </a:p>
                  </a:txBody>
                  <a:tcPr marL="67955" marR="67955" marT="33978" marB="33978" anchor="ctr">
                    <a:lnL w="9525" cap="flat" cmpd="sng" algn="ctr">
                      <a:solidFill>
                        <a:srgbClr val="B093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93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93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09B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1296437"/>
                  </a:ext>
                </a:extLst>
              </a:tr>
              <a:tr h="679554">
                <a:tc>
                  <a:txBody>
                    <a:bodyPr/>
                    <a:lstStyle/>
                    <a:p>
                      <a:pPr fontAlgn="base"/>
                      <a:endParaRPr lang="en-GB" sz="1300">
                        <a:effectLst/>
                      </a:endParaRPr>
                    </a:p>
                  </a:txBody>
                  <a:tcPr marL="67955" marR="67955" marT="33978" marB="33978" anchor="ctr">
                    <a:lnL w="9525" cap="flat" cmpd="sng" algn="ctr">
                      <a:solidFill>
                        <a:srgbClr val="D082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09B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82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99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300">
                          <a:effectLst/>
                        </a:rPr>
                        <a:t>- Peer Support Networks: Sharing Experiences and Providing Emotional Support</a:t>
                      </a:r>
                    </a:p>
                  </a:txBody>
                  <a:tcPr marL="67955" marR="67955" marT="33978" marB="33978" anchor="ctr">
                    <a:lnL w="9525" cap="flat" cmpd="sng" algn="ctr">
                      <a:solidFill>
                        <a:srgbClr val="909B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09B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9B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8B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7794104"/>
                  </a:ext>
                </a:extLst>
              </a:tr>
              <a:tr h="679554">
                <a:tc>
                  <a:txBody>
                    <a:bodyPr/>
                    <a:lstStyle/>
                    <a:p>
                      <a:pPr fontAlgn="base"/>
                      <a:endParaRPr lang="en-GB" sz="1300">
                        <a:effectLst/>
                      </a:endParaRPr>
                    </a:p>
                  </a:txBody>
                  <a:tcPr marL="67955" marR="67955" marT="33978" marB="33978" anchor="ctr">
                    <a:lnL w="9525" cap="flat" cmpd="sng" algn="ctr">
                      <a:solidFill>
                        <a:srgbClr val="2099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08B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99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0B3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300">
                          <a:effectLst/>
                        </a:rPr>
                        <a:t>- Professional Development: Building Skills and Resilience through Training and Mentorship</a:t>
                      </a:r>
                    </a:p>
                  </a:txBody>
                  <a:tcPr marL="67955" marR="67955" marT="33978" marB="33978" anchor="ctr">
                    <a:lnL w="9525" cap="flat" cmpd="sng" algn="ctr">
                      <a:solidFill>
                        <a:srgbClr val="408B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08B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8B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89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5134270"/>
                  </a:ext>
                </a:extLst>
              </a:tr>
              <a:tr h="679554">
                <a:tc>
                  <a:txBody>
                    <a:bodyPr/>
                    <a:lstStyle/>
                    <a:p>
                      <a:pPr fontAlgn="base"/>
                      <a:endParaRPr lang="en-GB" sz="1300">
                        <a:effectLst/>
                      </a:endParaRPr>
                    </a:p>
                  </a:txBody>
                  <a:tcPr marL="67955" marR="67955" marT="33978" marB="33978" anchor="ctr">
                    <a:lnL w="9525" cap="flat" cmpd="sng" algn="ctr">
                      <a:solidFill>
                        <a:srgbClr val="30B3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89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0B3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8E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300">
                          <a:effectLst/>
                        </a:rPr>
                        <a:t>- Recognition and Appreciation: Celebrating Achievements and Acknowledging Contributions</a:t>
                      </a:r>
                    </a:p>
                  </a:txBody>
                  <a:tcPr marL="67955" marR="67955" marT="33978" marB="33978" anchor="ctr">
                    <a:lnL w="9525" cap="flat" cmpd="sng" algn="ctr">
                      <a:solidFill>
                        <a:srgbClr val="C089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89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89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B4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8637241"/>
                  </a:ext>
                </a:extLst>
              </a:tr>
              <a:tr h="679554">
                <a:tc>
                  <a:txBody>
                    <a:bodyPr/>
                    <a:lstStyle/>
                    <a:p>
                      <a:pPr fontAlgn="base"/>
                      <a:endParaRPr lang="en-GB" sz="1300">
                        <a:effectLst/>
                      </a:endParaRPr>
                    </a:p>
                  </a:txBody>
                  <a:tcPr marL="67955" marR="67955" marT="33978" marB="33978" anchor="ctr">
                    <a:lnL w="9525" cap="flat" cmpd="sng" algn="ctr">
                      <a:solidFill>
                        <a:srgbClr val="408E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0B4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8E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AD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300">
                          <a:effectLst/>
                        </a:rPr>
                        <a:t>- Work-Life Balance: Establishing Healthy Boundaries and Finding Joy Outside of Work</a:t>
                      </a:r>
                    </a:p>
                  </a:txBody>
                  <a:tcPr marL="67955" marR="67955" marT="33978" marB="33978" anchor="ctr">
                    <a:lnL w="9525" cap="flat" cmpd="sng" algn="ctr">
                      <a:solidFill>
                        <a:srgbClr val="20B4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0B4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B4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5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6680527"/>
                  </a:ext>
                </a:extLst>
              </a:tr>
              <a:tr h="679554">
                <a:tc>
                  <a:txBody>
                    <a:bodyPr/>
                    <a:lstStyle/>
                    <a:p>
                      <a:pPr fontAlgn="base"/>
                      <a:endParaRPr lang="en-GB" sz="1300">
                        <a:effectLst/>
                      </a:endParaRPr>
                    </a:p>
                  </a:txBody>
                  <a:tcPr marL="67955" marR="67955" marT="33978" marB="33978" anchor="ctr">
                    <a:lnL w="9525" cap="flat" cmpd="sng" algn="ctr">
                      <a:solidFill>
                        <a:srgbClr val="F0AD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95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AD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AD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300" dirty="0">
                          <a:effectLst/>
                        </a:rPr>
                        <a:t>- Reflective Practice: Learning from Challenges and Embracing Growth Opportunities</a:t>
                      </a:r>
                    </a:p>
                  </a:txBody>
                  <a:tcPr marL="67955" marR="67955" marT="33978" marB="33978" anchor="ctr">
                    <a:lnL w="9525" cap="flat" cmpd="sng" algn="ctr">
                      <a:solidFill>
                        <a:srgbClr val="0095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95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5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95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8175234"/>
                  </a:ext>
                </a:extLst>
              </a:tr>
            </a:tbl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87E3D1-FBA4-8CF4-8A09-4E1393A98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Blacklivesmentored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29497D-727E-2F1C-C9D3-918F5EB3A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AE808-511C-4AF6-B76A-A6AFDAB5A3DC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33263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943CAA20-3569-4189-9E48-239A229A8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290F3E-CF42-4287-FC4A-8ED3E4D2F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1381"/>
            <a:ext cx="10512552" cy="40665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  <a:t>10: Additional Information</a:t>
            </a:r>
            <a:br>
              <a:rPr lang="en-US" sz="41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</a:br>
            <a:r>
              <a:rPr lang="en-US" sz="41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  <a:t>Referral System: How to Access </a:t>
            </a:r>
            <a:r>
              <a:rPr lang="en-US" sz="4100" b="0" i="0" kern="1200" dirty="0" err="1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  <a:t>Blacklivesmentored</a:t>
            </a:r>
            <a:r>
              <a:rPr lang="en-US" sz="41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  <a:t> Services</a:t>
            </a:r>
            <a:br>
              <a:rPr lang="en-US" sz="41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</a:br>
            <a:r>
              <a:rPr lang="en-US" sz="41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  <a:t>Upcoming Events and Community Engagements</a:t>
            </a:r>
            <a:br>
              <a:rPr lang="en-US" sz="41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</a:br>
            <a:r>
              <a:rPr lang="en-US" sz="41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  <a:t>Fundraising Initiatives: Opportunities for Support and Involvement</a:t>
            </a:r>
            <a:br>
              <a:rPr lang="en-US" sz="41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</a:br>
            <a:endParaRPr lang="en-US" sz="41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DA542B6D-E775-4832-91DC-2D20F8578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18595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0511B6-8D46-5D11-4ED5-254BDF078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Blacklivesmentored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18D5AB-AF96-0ED0-0AEF-025C52351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51AE808-511C-4AF6-B76A-A6AFDAB5A3DC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845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E446D-8C33-2E72-D5A8-77E2A22D5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Here's a visual representation of the referral system for </a:t>
            </a:r>
            <a:r>
              <a:rPr lang="en-GB" sz="3200" b="0" i="0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Blacklivesmentored</a:t>
            </a:r>
            <a:r>
              <a:rPr lang="en-GB" sz="32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:</a:t>
            </a:r>
            <a:endParaRPr lang="en-US" sz="3200" dirty="0"/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FCA063B3-969F-5442-0554-8E09B8D03531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838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BBDFC3-7930-1822-C66D-6DC86D138C7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0" indent="0" algn="l">
              <a:buNone/>
            </a:pPr>
            <a:r>
              <a:rPr lang="en-GB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6. Assessment is conducted to determine    the needs and preferences of the client.</a:t>
            </a:r>
          </a:p>
          <a:p>
            <a:pPr marL="0" indent="0" algn="l">
              <a:buNone/>
            </a:pPr>
            <a:r>
              <a:rPr lang="en-GB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7. Matching process begins, which takes approximately two weeks.</a:t>
            </a:r>
          </a:p>
          <a:p>
            <a:pPr marL="0" indent="0" algn="l">
              <a:buNone/>
            </a:pPr>
            <a:r>
              <a:rPr lang="en-GB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8. Coordinator contacts the appropriate volunteer mentor and arranges for mentoring to begin.</a:t>
            </a:r>
          </a:p>
          <a:p>
            <a:pPr marL="0" indent="0" algn="l">
              <a:buNone/>
            </a:pPr>
            <a:r>
              <a:rPr lang="en-GB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9. Mentoring sessions are carried out remotely, typically one hour per week for four weeks.</a:t>
            </a:r>
          </a:p>
          <a:p>
            <a:pPr marL="0" indent="0" algn="l">
              <a:buNone/>
            </a:pPr>
            <a:r>
              <a:rPr lang="en-GB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10. Mentor sends session notes to the coordinator after each session.</a:t>
            </a:r>
          </a:p>
          <a:p>
            <a:pPr marL="0" indent="0" algn="l">
              <a:buNone/>
            </a:pPr>
            <a:r>
              <a:rPr lang="en-GB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11. After completing all sessions, a review is conducted to evaluate progress and determine the final outcome.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DC4D42-6F2A-D434-4FF3-9B7B1B1C3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Blacklivesmentored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5566C-04BF-FF74-DD50-1FC2D3E0F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AE808-511C-4AF6-B76A-A6AFDAB5A3DC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27992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43CAA20-3569-4189-9E48-239A229A8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720744-C4BF-38B2-1BFC-233415FCF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1381"/>
            <a:ext cx="10512552" cy="40665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6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  <a:t>Conclusion</a:t>
            </a:r>
            <a:br>
              <a:rPr lang="en-US" sz="56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</a:br>
            <a:r>
              <a:rPr lang="en-US" sz="56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  <a:t>Recap of Key Points</a:t>
            </a:r>
            <a:br>
              <a:rPr lang="en-US" sz="56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</a:br>
            <a:r>
              <a:rPr lang="en-US" sz="56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  <a:t>Call to Action: Join Us in Empowering Change</a:t>
            </a:r>
            <a:br>
              <a:rPr lang="en-US" sz="56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</a:br>
            <a:endParaRPr lang="en-US" sz="5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DA542B6D-E775-4832-91DC-2D20F8578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18595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06DD79-490A-1D74-E272-634C20637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Blacklivesmentored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98D07C-5D24-D225-F261-37BFC30BA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51AE808-511C-4AF6-B76A-A6AFDAB5A3DC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683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8E3E0-EB4A-CFCC-6056-92E320BD7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8557" y="1138036"/>
            <a:ext cx="5444382" cy="140247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b="0" i="0">
                <a:effectLst/>
                <a:highlight>
                  <a:srgbClr val="FFFFFF"/>
                </a:highlight>
              </a:rPr>
              <a:t>Conclusion and Call to Action</a:t>
            </a:r>
            <a:br>
              <a:rPr lang="en-US" sz="2000" b="0" i="0">
                <a:effectLst/>
                <a:highlight>
                  <a:srgbClr val="FFFFFF"/>
                </a:highlight>
              </a:rPr>
            </a:br>
            <a:r>
              <a:rPr lang="en-US" sz="2000" b="0" i="0">
                <a:effectLst/>
                <a:highlight>
                  <a:srgbClr val="FFFFFF"/>
                </a:highlight>
              </a:rPr>
              <a:t>Thank you for joining us on this journey through Blacklivesmentored. Let's recap the key points:</a:t>
            </a:r>
            <a:br>
              <a:rPr lang="en-US" sz="2000" b="0" i="0">
                <a:effectLst/>
                <a:highlight>
                  <a:srgbClr val="FFFFFF"/>
                </a:highlight>
              </a:rPr>
            </a:br>
            <a:endParaRPr lang="en-US" sz="2000"/>
          </a:p>
        </p:txBody>
      </p:sp>
      <p:pic>
        <p:nvPicPr>
          <p:cNvPr id="8" name="Picture 7" descr="Hands-on top of each other">
            <a:extLst>
              <a:ext uri="{FF2B5EF4-FFF2-40B4-BE49-F238E27FC236}">
                <a16:creationId xmlns:a16="http://schemas.microsoft.com/office/drawing/2014/main" id="{16A4E1F8-3CBF-F3B5-2332-BFDE429D86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919" r="12220" b="1"/>
          <a:stretch/>
        </p:blipFill>
        <p:spPr>
          <a:xfrm>
            <a:off x="-1" y="10"/>
            <a:ext cx="5151179" cy="685799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71697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9867920-FD4F-39F6-A0A2-2293828F43CF}"/>
              </a:ext>
            </a:extLst>
          </p:cNvPr>
          <p:cNvSpPr txBox="1"/>
          <p:nvPr/>
        </p:nvSpPr>
        <p:spPr>
          <a:xfrm>
            <a:off x="5868557" y="2551176"/>
            <a:ext cx="5444382" cy="35912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600" b="0" i="0" dirty="0">
              <a:effectLst/>
              <a:highlight>
                <a:srgbClr val="FFFFFF"/>
              </a:highlight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0" i="0" dirty="0">
                <a:effectLst/>
                <a:highlight>
                  <a:srgbClr val="FFFFFF"/>
                </a:highlight>
              </a:rPr>
              <a:t>Thank you for joining us on this journey through </a:t>
            </a:r>
            <a:r>
              <a:rPr lang="en-US" sz="1600" b="0" i="0" dirty="0" err="1">
                <a:effectLst/>
                <a:highlight>
                  <a:srgbClr val="FFFFFF"/>
                </a:highlight>
              </a:rPr>
              <a:t>Blacklivesmentored</a:t>
            </a:r>
            <a:r>
              <a:rPr lang="en-US" sz="1600" b="0" i="0" dirty="0">
                <a:effectLst/>
                <a:highlight>
                  <a:srgbClr val="FFFFFF"/>
                </a:highlight>
              </a:rPr>
              <a:t>. Let's recap the key points: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i="0" dirty="0">
                <a:effectLst/>
                <a:highlight>
                  <a:srgbClr val="FFFFFF"/>
                </a:highlight>
              </a:rPr>
              <a:t>Mission</a:t>
            </a:r>
            <a:r>
              <a:rPr lang="en-US" sz="1600" b="0" i="0" dirty="0">
                <a:effectLst/>
                <a:highlight>
                  <a:srgbClr val="FFFFFF"/>
                </a:highlight>
              </a:rPr>
              <a:t>: Empowering change through mentorship and support.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i="0" dirty="0">
                <a:effectLst/>
                <a:highlight>
                  <a:srgbClr val="FFFFFF"/>
                </a:highlight>
              </a:rPr>
              <a:t>Referral Process</a:t>
            </a:r>
            <a:r>
              <a:rPr lang="en-US" sz="1600" b="0" i="0" dirty="0">
                <a:effectLst/>
                <a:highlight>
                  <a:srgbClr val="FFFFFF"/>
                </a:highlight>
              </a:rPr>
              <a:t>: Visit our website, download the referral document, and submit it to </a:t>
            </a:r>
            <a:r>
              <a:rPr lang="en-US" sz="1600" b="0" i="0" u="none" strike="noStrike" dirty="0" err="1">
                <a:effectLst/>
                <a:highlight>
                  <a:srgbClr val="FFFFFF"/>
                </a:highlight>
              </a:rPr>
              <a:t>support@blacklivesmentored.com</a:t>
            </a:r>
            <a:r>
              <a:rPr lang="en-US" sz="1600" b="0" i="0" dirty="0">
                <a:effectLst/>
                <a:highlight>
                  <a:srgbClr val="FFFFFF"/>
                </a:highlight>
              </a:rPr>
              <a:t>. Our team will review and initiate the matching process.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i="0" dirty="0">
                <a:effectLst/>
                <a:highlight>
                  <a:srgbClr val="FFFFFF"/>
                </a:highlight>
              </a:rPr>
              <a:t>Mentoring Journey</a:t>
            </a:r>
            <a:r>
              <a:rPr lang="en-US" sz="1600" b="0" i="0" dirty="0">
                <a:effectLst/>
                <a:highlight>
                  <a:srgbClr val="FFFFFF"/>
                </a:highlight>
              </a:rPr>
              <a:t>: From assessment to remote sessions, our dedicated volunteers provide support and guidance every step of the way.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i="0" dirty="0">
                <a:effectLst/>
                <a:highlight>
                  <a:srgbClr val="FFFFFF"/>
                </a:highlight>
              </a:rPr>
              <a:t>Impact</a:t>
            </a:r>
            <a:r>
              <a:rPr lang="en-US" sz="1600" b="0" i="0" dirty="0">
                <a:effectLst/>
                <a:highlight>
                  <a:srgbClr val="FFFFFF"/>
                </a:highlight>
              </a:rPr>
              <a:t>: Together, we're making a difference in the lives of those we serve, fostering resilience and empowerment.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986C00-6913-4A1F-EDAC-C0A253AEE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55598" y="6356350"/>
            <a:ext cx="32543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  <a:defRPr/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  <a:ea typeface="+mn-ea"/>
                <a:cs typeface="+mn-cs"/>
              </a:rPr>
              <a:t>Blacklivesmentored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47A53E-277A-D63D-2F9C-ACE7C71A4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251AE808-511C-4AF6-B76A-A6AFDAB5A3DC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16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578216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31075-2D43-D15E-635B-6C313E1C9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8557" y="1138036"/>
            <a:ext cx="5444382" cy="140247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b="0" i="0">
                <a:effectLst/>
                <a:highlight>
                  <a:srgbClr val="FFFFFF"/>
                </a:highlight>
              </a:rPr>
              <a:t>Now, we invite you to take action:</a:t>
            </a:r>
            <a:endParaRPr lang="en-US" sz="3200"/>
          </a:p>
        </p:txBody>
      </p:sp>
      <p:pic>
        <p:nvPicPr>
          <p:cNvPr id="8" name="Picture 7" descr="Hands holding each other's wrists and interlinked to form a circle">
            <a:extLst>
              <a:ext uri="{FF2B5EF4-FFF2-40B4-BE49-F238E27FC236}">
                <a16:creationId xmlns:a16="http://schemas.microsoft.com/office/drawing/2014/main" id="{125BF3C8-9248-CCB5-0F96-71E723EE8B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749" r="23113" b="-1"/>
          <a:stretch/>
        </p:blipFill>
        <p:spPr>
          <a:xfrm>
            <a:off x="-1" y="10"/>
            <a:ext cx="5151179" cy="685799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71697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7C872CD8-6522-F492-E432-016A7B5AD174}"/>
              </a:ext>
            </a:extLst>
          </p:cNvPr>
          <p:cNvSpPr txBox="1"/>
          <p:nvPr/>
        </p:nvSpPr>
        <p:spPr>
          <a:xfrm>
            <a:off x="5868557" y="2551176"/>
            <a:ext cx="5444382" cy="35912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i="0">
                <a:effectLst/>
                <a:highlight>
                  <a:srgbClr val="FFFFFF"/>
                </a:highlight>
              </a:rPr>
              <a:t>Join Us</a:t>
            </a:r>
            <a:r>
              <a:rPr lang="en-US" sz="2000" b="0" i="0">
                <a:effectLst/>
                <a:highlight>
                  <a:srgbClr val="FFFFFF"/>
                </a:highlight>
              </a:rPr>
              <a:t>: Whether as a volunteer mentor, donor, or advocate, your involvement is crucial to our mission's success.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i="0">
                <a:effectLst/>
                <a:highlight>
                  <a:srgbClr val="FFFFFF"/>
                </a:highlight>
              </a:rPr>
              <a:t>Empower Change</a:t>
            </a:r>
            <a:r>
              <a:rPr lang="en-US" sz="2000" b="0" i="0">
                <a:effectLst/>
                <a:highlight>
                  <a:srgbClr val="FFFFFF"/>
                </a:highlight>
              </a:rPr>
              <a:t>: Together, we can create a brighter future for individuals and communities alike.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i="0">
                <a:effectLst/>
                <a:highlight>
                  <a:srgbClr val="FFFFFF"/>
                </a:highlight>
              </a:rPr>
              <a:t>Let's continue to stand together in solidarity, empowering change and building a more inclusive and supportive society for all. Thank you for your support and commitment to making a difference with Blacklivesmentored.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823450-6B4E-E266-90B2-0B2AE7395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55598" y="6356350"/>
            <a:ext cx="32543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  <a:defRPr/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  <a:ea typeface="+mn-ea"/>
                <a:cs typeface="+mn-cs"/>
              </a:rPr>
              <a:t>Blacklivesmentored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C3032A-5302-3C3C-AF87-E43DE5013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251AE808-511C-4AF6-B76A-A6AFDAB5A3DC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17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4134334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Glasses on top of a book">
            <a:extLst>
              <a:ext uri="{FF2B5EF4-FFF2-40B4-BE49-F238E27FC236}">
                <a16:creationId xmlns:a16="http://schemas.microsoft.com/office/drawing/2014/main" id="{A73B0859-BF47-7B6C-3FC1-EA5231085C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202" r="36534" b="-1"/>
          <a:stretch/>
        </p:blipFill>
        <p:spPr>
          <a:xfrm>
            <a:off x="-1" y="-2"/>
            <a:ext cx="5410198" cy="6858002"/>
          </a:xfrm>
          <a:prstGeom prst="rect">
            <a:avLst/>
          </a:prstGeom>
        </p:spPr>
      </p:pic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E405C5-187E-9700-0B3F-07BE5B02D612}"/>
              </a:ext>
            </a:extLst>
          </p:cNvPr>
          <p:cNvSpPr txBox="1"/>
          <p:nvPr/>
        </p:nvSpPr>
        <p:spPr>
          <a:xfrm>
            <a:off x="6115317" y="2743200"/>
            <a:ext cx="5247340" cy="34968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/>
              <a:t>Blacklivesmentored Achievements: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/>
              <a:t>- Mentorship provided to: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/>
              <a:t>  - Children struggling at school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/>
              <a:t>  - Employed men with low self-esteem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/>
              <a:t>  - Students diagnosed with long COVID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/>
              <a:t>  - Older adults suffering from the effects of long COVID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/>
              <a:t>  - Females diagnosed with depression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/>
              <a:t>  - Children from mixed heritage struggling with issues of identity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/>
              <a:t>  - Adult males being bullied and racially abused at work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/>
              <a:t>  - Young men and women needing social direction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/>
              <a:t>  - Support with private tutoring fees for underachieving young boys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/>
              <a:t>  - And many more...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1CFA0D9-3F2D-2C0C-4F5C-33BAC2502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05024" y="6356350"/>
            <a:ext cx="432383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  <a:defRPr/>
            </a:pPr>
            <a:r>
              <a:rPr lang="en-US" kern="1200">
                <a:solidFill>
                  <a:schemeClr val="tx1"/>
                </a:solidFill>
                <a:latin typeface="Calibri" panose="020F0502020204030204"/>
                <a:ea typeface="+mn-ea"/>
                <a:cs typeface="+mn-cs"/>
              </a:rPr>
              <a:t>Blacklivesmentored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686936-80A1-38C9-E47E-D68E27183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520" y="6356350"/>
            <a:ext cx="3200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251AE808-511C-4AF6-B76A-A6AFDAB5A3DC}" type="slidenum">
              <a:rPr lang="en-US">
                <a:solidFill>
                  <a:schemeClr val="tx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18</a:t>
            </a:fld>
            <a:endParaRPr lang="en-US">
              <a:solidFill>
                <a:schemeClr val="tx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374981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43CAA20-3569-4189-9E48-239A229A8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B03AAB-82D0-8CEF-8CBA-6795C4BE9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1381"/>
            <a:ext cx="10512552" cy="40665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  <a:t>: Q&amp;A</a:t>
            </a:r>
            <a:br>
              <a:rPr lang="en-US" sz="66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</a:br>
            <a:r>
              <a:rPr lang="en-US" sz="66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  <a:t>Open Floor for Questions and Discussion</a:t>
            </a:r>
            <a:br>
              <a:rPr lang="en-US" sz="6600" b="0" i="0" kern="12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j-lt"/>
                <a:ea typeface="+mj-ea"/>
                <a:cs typeface="+mj-cs"/>
              </a:rPr>
            </a:br>
            <a:endParaRPr lang="en-US" sz="6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DA542B6D-E775-4832-91DC-2D20F8578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18595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3551C9-2017-930F-08BE-AC5183C5A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Blacklivesmentored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0DB630-7272-4549-EB5B-1502E9A8F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51AE808-511C-4AF6-B76A-A6AFDAB5A3DC}" type="slidenum">
              <a:rPr lang="en-US" smtClean="0"/>
              <a:pPr>
                <a:spcAft>
                  <a:spcPts val="600"/>
                </a:spcAft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65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6C687-42B6-4345-80C7-F7CBF43A7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7179" y="316605"/>
            <a:ext cx="3970783" cy="1477328"/>
          </a:xfrm>
        </p:spPr>
        <p:txBody>
          <a:bodyPr>
            <a:normAutofit fontScale="90000"/>
          </a:bodyPr>
          <a:lstStyle/>
          <a:p>
            <a:br>
              <a:rPr lang="en-US" sz="2200" b="1" dirty="0">
                <a:latin typeface="Comic Sans MS" panose="030F0902030302020204" pitchFamily="66" charset="0"/>
              </a:rPr>
            </a:br>
            <a:br>
              <a:rPr lang="en-US" sz="2200" b="1" dirty="0">
                <a:latin typeface="Comic Sans MS" panose="030F0902030302020204" pitchFamily="66" charset="0"/>
              </a:rPr>
            </a:br>
            <a:r>
              <a:rPr lang="en-US" sz="3600" b="1" dirty="0">
                <a:latin typeface="Comic Sans MS" panose="030F0902030302020204" pitchFamily="66" charset="0"/>
              </a:rPr>
              <a:t>You can contact us via…</a:t>
            </a:r>
            <a:br>
              <a:rPr lang="en-US" dirty="0"/>
            </a:b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64C412-B6D9-DA40-A76A-1E14AA685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79080" y="6458686"/>
            <a:ext cx="4114800" cy="365125"/>
          </a:xfrm>
        </p:spPr>
        <p:txBody>
          <a:bodyPr/>
          <a:lstStyle/>
          <a:p>
            <a:pPr algn="r">
              <a:spcAft>
                <a:spcPts val="600"/>
              </a:spcAft>
              <a:defRPr/>
            </a:pPr>
            <a:r>
              <a:rPr lang="en-US" kern="1200" dirty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Blacklivesmentored celebrating Black History Month.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20C3C3-B800-3A44-AEF7-9CCB2929B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295" y="6336830"/>
            <a:ext cx="497859" cy="365125"/>
          </a:xfrm>
        </p:spPr>
        <p:txBody>
          <a:bodyPr/>
          <a:lstStyle/>
          <a:p>
            <a:fld id="{251AE808-511C-4AF6-B76A-A6AFDAB5A3DC}" type="slidenum">
              <a:rPr lang="en-GB" smtClean="0"/>
              <a:t>20</a:t>
            </a:fld>
            <a:endParaRPr lang="en-GB" dirty="0"/>
          </a:p>
        </p:txBody>
      </p:sp>
      <p:pic>
        <p:nvPicPr>
          <p:cNvPr id="1025" name="Picture 1" descr="page1image15550720">
            <a:extLst>
              <a:ext uri="{FF2B5EF4-FFF2-40B4-BE49-F238E27FC236}">
                <a16:creationId xmlns:a16="http://schemas.microsoft.com/office/drawing/2014/main" id="{2845EC86-1A7F-4D4B-B4F0-7E024ACD5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560"/>
            <a:ext cx="76440" cy="208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CAD450D-E0B3-8F46-BED0-72D2A8B1C7AB}"/>
              </a:ext>
            </a:extLst>
          </p:cNvPr>
          <p:cNvSpPr txBox="1"/>
          <p:nvPr/>
        </p:nvSpPr>
        <p:spPr>
          <a:xfrm>
            <a:off x="5217179" y="1968324"/>
            <a:ext cx="4482253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Websites: </a:t>
            </a:r>
            <a:r>
              <a:rPr lang="en-US" sz="2000" dirty="0">
                <a:hlinkClick r:id="rId3"/>
              </a:rPr>
              <a:t>www.Blacklivesmentored.com</a:t>
            </a:r>
            <a:endParaRPr lang="en-US" sz="2000" dirty="0"/>
          </a:p>
          <a:p>
            <a:r>
              <a:rPr lang="en-US" sz="2000" dirty="0"/>
              <a:t>(Here you can make a referral)</a:t>
            </a:r>
          </a:p>
          <a:p>
            <a:r>
              <a:rPr lang="en-US" sz="2000" dirty="0"/>
              <a:t>Email: </a:t>
            </a:r>
            <a:r>
              <a:rPr lang="en-US" sz="2000" dirty="0" err="1"/>
              <a:t>Support@Blacklivesmentored.com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Phone: (07837) 215194</a:t>
            </a:r>
          </a:p>
          <a:p>
            <a:endParaRPr lang="en-US" sz="2000" dirty="0"/>
          </a:p>
          <a:p>
            <a:r>
              <a:rPr lang="en-US" sz="2000" dirty="0"/>
              <a:t>Instagram: Blacklivesmentored</a:t>
            </a:r>
          </a:p>
          <a:p>
            <a:endParaRPr lang="en-US" sz="2000" dirty="0"/>
          </a:p>
          <a:p>
            <a:r>
              <a:rPr lang="en-US" sz="2000" dirty="0"/>
              <a:t>Linkedin: Blacklivesmentored</a:t>
            </a:r>
          </a:p>
          <a:p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644C02-80DC-DE4A-9DDD-82719F23B48B}"/>
              </a:ext>
            </a:extLst>
          </p:cNvPr>
          <p:cNvSpPr txBox="1"/>
          <p:nvPr/>
        </p:nvSpPr>
        <p:spPr>
          <a:xfrm>
            <a:off x="5217179" y="5116982"/>
            <a:ext cx="371435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Donations to the charity are welcome</a:t>
            </a:r>
          </a:p>
          <a:p>
            <a:r>
              <a:rPr lang="en-US" dirty="0">
                <a:solidFill>
                  <a:srgbClr val="FF0000"/>
                </a:solidFill>
              </a:rPr>
              <a:t>Account: Black Lives Mentored </a:t>
            </a:r>
          </a:p>
          <a:p>
            <a:r>
              <a:rPr lang="en-US" dirty="0">
                <a:solidFill>
                  <a:srgbClr val="FF0000"/>
                </a:solidFill>
              </a:rPr>
              <a:t>Sort code: 00-92-99</a:t>
            </a:r>
          </a:p>
          <a:p>
            <a:r>
              <a:rPr lang="en-US" dirty="0">
                <a:solidFill>
                  <a:srgbClr val="FF0000"/>
                </a:solidFill>
              </a:rPr>
              <a:t>Account</a:t>
            </a:r>
            <a:r>
              <a:rPr lang="en-US">
                <a:solidFill>
                  <a:srgbClr val="FF0000"/>
                </a:solidFill>
              </a:rPr>
              <a:t>: 67353240-00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CCAFD0-B3D2-CAC3-6158-594E33067EEF}"/>
              </a:ext>
            </a:extLst>
          </p:cNvPr>
          <p:cNvSpPr txBox="1"/>
          <p:nvPr/>
        </p:nvSpPr>
        <p:spPr>
          <a:xfrm>
            <a:off x="699247" y="1056434"/>
            <a:ext cx="423134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latin typeface="Comic Sans MS" panose="030F0902030302020204" pitchFamily="66" charset="0"/>
              </a:rPr>
              <a:t>Through our </a:t>
            </a:r>
            <a:r>
              <a:rPr lang="en-GB" dirty="0">
                <a:latin typeface="Comic Sans MS" panose="030F0902030302020204" pitchFamily="66" charset="0"/>
              </a:rPr>
              <a:t>mentoring service we provide knowledge, skills and values to enable individuals from BME backgrounds to </a:t>
            </a:r>
            <a:r>
              <a:rPr lang="en-GB" sz="1800" dirty="0">
                <a:latin typeface="Comic Sans MS" panose="030F0902030302020204" pitchFamily="66" charset="0"/>
              </a:rPr>
              <a:t>improve their social mobility.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943F1B-EC00-5BC7-17D0-19424B465366}"/>
              </a:ext>
            </a:extLst>
          </p:cNvPr>
          <p:cNvSpPr txBox="1"/>
          <p:nvPr/>
        </p:nvSpPr>
        <p:spPr>
          <a:xfrm>
            <a:off x="699248" y="3173506"/>
            <a:ext cx="315649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What we need from you is:</a:t>
            </a:r>
          </a:p>
          <a:p>
            <a:r>
              <a:rPr lang="en-US" sz="3600" dirty="0"/>
              <a:t> </a:t>
            </a:r>
          </a:p>
          <a:p>
            <a:r>
              <a:rPr lang="en-US" sz="3600" i="1" dirty="0"/>
              <a:t>Your support</a:t>
            </a:r>
          </a:p>
          <a:p>
            <a:r>
              <a:rPr lang="en-US" dirty="0"/>
              <a:t>We have some cards and leaflets at the info point.</a:t>
            </a:r>
          </a:p>
        </p:txBody>
      </p:sp>
    </p:spTree>
    <p:extLst>
      <p:ext uri="{BB962C8B-B14F-4D97-AF65-F5344CB8AC3E}">
        <p14:creationId xmlns:p14="http://schemas.microsoft.com/office/powerpoint/2010/main" val="3776254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M - Queens University presentation 2024" id="{1FE34B3E-8CB0-0C4E-AE45-5D821993C934}" vid="{8BA47556-9732-0C43-8944-6E8F068D0C4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2110</TotalTime>
  <Words>1403</Words>
  <Application>Microsoft Macintosh PowerPoint</Application>
  <PresentationFormat>Widescreen</PresentationFormat>
  <Paragraphs>193</Paragraphs>
  <Slides>20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Comic Sans MS</vt:lpstr>
      <vt:lpstr>PT Sans</vt:lpstr>
      <vt:lpstr>Söhne</vt:lpstr>
      <vt:lpstr>Office Theme</vt:lpstr>
      <vt:lpstr>A short Presentation.</vt:lpstr>
      <vt:lpstr>Blacklivesmentored, This is a mentoring service specialising in mentoring BME clients.</vt:lpstr>
      <vt:lpstr>2. How Did I Come to Faith? Personal Journey to Faith Influential Factors and Experiences </vt:lpstr>
      <vt:lpstr> 3. Impact of Faith on My Work Integration of Faith and Action Guiding Principles and Values </vt:lpstr>
      <vt:lpstr>4. Understanding Our Ministry Definition and Scope of Blacklivesmentored Our Vision and Purpose</vt:lpstr>
      <vt:lpstr>5: Path to Current Ministry Factors and Motivations Leading to Blacklivesmentored Turning Points and Inspirations </vt:lpstr>
      <vt:lpstr>6: Addressing Critical Needs Identifying the Gap: What Need Does Blacklivesmentored Fulfill? Contextualizing the Significance of Our Work </vt:lpstr>
      <vt:lpstr>7: The Necessity of Our Mission Understanding the Scale of the Issue/Need Justification for Intervention: Why Blacklivesmentored Matters </vt:lpstr>
      <vt:lpstr>8: Impact Assessment Measuring Success: Tangible and Intangible Outcomes Stories of Change: Real-life Examples </vt:lpstr>
      <vt:lpstr>9: Challenges Faced Identifying and Overcoming Obstacles Lessons Learned and Strategies for Resilience </vt:lpstr>
      <vt:lpstr>Challenges Faced and Strategies for Resilience</vt:lpstr>
      <vt:lpstr>Challenges Faced and Strategies for Resilience</vt:lpstr>
      <vt:lpstr>10: Additional Information Referral System: How to Access Blacklivesmentored Services Upcoming Events and Community Engagements Fundraising Initiatives: Opportunities for Support and Involvement </vt:lpstr>
      <vt:lpstr>Here's a visual representation of the referral system for Blacklivesmentored:</vt:lpstr>
      <vt:lpstr>Conclusion Recap of Key Points Call to Action: Join Us in Empowering Change </vt:lpstr>
      <vt:lpstr>Conclusion and Call to Action Thank you for joining us on this journey through Blacklivesmentored. Let's recap the key points: </vt:lpstr>
      <vt:lpstr>Now, we invite you to take action:</vt:lpstr>
      <vt:lpstr>PowerPoint Presentation</vt:lpstr>
      <vt:lpstr>: Q&amp;A Open Floor for Questions and Discussion </vt:lpstr>
      <vt:lpstr>  You can contact us via… </vt:lpstr>
    </vt:vector>
  </TitlesOfParts>
  <Company>Derbyshire County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Mental Health Act at a Glance</dc:title>
  <dc:creator>Earl Douse (Adult Care)</dc:creator>
  <cp:lastModifiedBy>Earl Douse</cp:lastModifiedBy>
  <cp:revision>152</cp:revision>
  <dcterms:created xsi:type="dcterms:W3CDTF">2019-06-02T16:53:08Z</dcterms:created>
  <dcterms:modified xsi:type="dcterms:W3CDTF">2024-06-04T21:13:47Z</dcterms:modified>
</cp:coreProperties>
</file>